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126"/>
  </p:notesMasterIdLst>
  <p:sldIdLst>
    <p:sldId id="256" r:id="rId2"/>
    <p:sldId id="310" r:id="rId3"/>
    <p:sldId id="262" r:id="rId4"/>
    <p:sldId id="441" r:id="rId5"/>
    <p:sldId id="316" r:id="rId6"/>
    <p:sldId id="281" r:id="rId7"/>
    <p:sldId id="286" r:id="rId8"/>
    <p:sldId id="284" r:id="rId9"/>
    <p:sldId id="302" r:id="rId10"/>
    <p:sldId id="297" r:id="rId11"/>
    <p:sldId id="296" r:id="rId12"/>
    <p:sldId id="300" r:id="rId13"/>
    <p:sldId id="305" r:id="rId14"/>
    <p:sldId id="319" r:id="rId15"/>
    <p:sldId id="320" r:id="rId16"/>
    <p:sldId id="321" r:id="rId17"/>
    <p:sldId id="444" r:id="rId18"/>
    <p:sldId id="329" r:id="rId19"/>
    <p:sldId id="330" r:id="rId20"/>
    <p:sldId id="331" r:id="rId21"/>
    <p:sldId id="332" r:id="rId22"/>
    <p:sldId id="333" r:id="rId23"/>
    <p:sldId id="334" r:id="rId24"/>
    <p:sldId id="335" r:id="rId25"/>
    <p:sldId id="336" r:id="rId26"/>
    <p:sldId id="337" r:id="rId27"/>
    <p:sldId id="445" r:id="rId28"/>
    <p:sldId id="338" r:id="rId29"/>
    <p:sldId id="340" r:id="rId30"/>
    <p:sldId id="383" r:id="rId31"/>
    <p:sldId id="341" r:id="rId32"/>
    <p:sldId id="342" r:id="rId33"/>
    <p:sldId id="343" r:id="rId34"/>
    <p:sldId id="344" r:id="rId35"/>
    <p:sldId id="345" r:id="rId36"/>
    <p:sldId id="346" r:id="rId37"/>
    <p:sldId id="347" r:id="rId38"/>
    <p:sldId id="348" r:id="rId39"/>
    <p:sldId id="349" r:id="rId40"/>
    <p:sldId id="350" r:id="rId41"/>
    <p:sldId id="351" r:id="rId42"/>
    <p:sldId id="353" r:id="rId43"/>
    <p:sldId id="354" r:id="rId44"/>
    <p:sldId id="355" r:id="rId45"/>
    <p:sldId id="357" r:id="rId46"/>
    <p:sldId id="356" r:id="rId47"/>
    <p:sldId id="448" r:id="rId48"/>
    <p:sldId id="358" r:id="rId49"/>
    <p:sldId id="359" r:id="rId50"/>
    <p:sldId id="449" r:id="rId51"/>
    <p:sldId id="377" r:id="rId52"/>
    <p:sldId id="360" r:id="rId53"/>
    <p:sldId id="361" r:id="rId54"/>
    <p:sldId id="364" r:id="rId55"/>
    <p:sldId id="362" r:id="rId56"/>
    <p:sldId id="363" r:id="rId57"/>
    <p:sldId id="365" r:id="rId58"/>
    <p:sldId id="366" r:id="rId59"/>
    <p:sldId id="450" r:id="rId60"/>
    <p:sldId id="367" r:id="rId61"/>
    <p:sldId id="368" r:id="rId62"/>
    <p:sldId id="369" r:id="rId63"/>
    <p:sldId id="375" r:id="rId64"/>
    <p:sldId id="370" r:id="rId65"/>
    <p:sldId id="385" r:id="rId66"/>
    <p:sldId id="386" r:id="rId67"/>
    <p:sldId id="395" r:id="rId68"/>
    <p:sldId id="396" r:id="rId69"/>
    <p:sldId id="397" r:id="rId70"/>
    <p:sldId id="399" r:id="rId71"/>
    <p:sldId id="371" r:id="rId72"/>
    <p:sldId id="372" r:id="rId73"/>
    <p:sldId id="373" r:id="rId74"/>
    <p:sldId id="374" r:id="rId75"/>
    <p:sldId id="376" r:id="rId76"/>
    <p:sldId id="378" r:id="rId77"/>
    <p:sldId id="379" r:id="rId78"/>
    <p:sldId id="380" r:id="rId79"/>
    <p:sldId id="423" r:id="rId80"/>
    <p:sldId id="424" r:id="rId81"/>
    <p:sldId id="381" r:id="rId82"/>
    <p:sldId id="400" r:id="rId83"/>
    <p:sldId id="382" r:id="rId84"/>
    <p:sldId id="384" r:id="rId85"/>
    <p:sldId id="401" r:id="rId86"/>
    <p:sldId id="406" r:id="rId87"/>
    <p:sldId id="402" r:id="rId88"/>
    <p:sldId id="403" r:id="rId89"/>
    <p:sldId id="405" r:id="rId90"/>
    <p:sldId id="404" r:id="rId91"/>
    <p:sldId id="407" r:id="rId92"/>
    <p:sldId id="408" r:id="rId93"/>
    <p:sldId id="415" r:id="rId94"/>
    <p:sldId id="410" r:id="rId95"/>
    <p:sldId id="416" r:id="rId96"/>
    <p:sldId id="417" r:id="rId97"/>
    <p:sldId id="418" r:id="rId98"/>
    <p:sldId id="419" r:id="rId99"/>
    <p:sldId id="413" r:id="rId100"/>
    <p:sldId id="420" r:id="rId101"/>
    <p:sldId id="421" r:id="rId102"/>
    <p:sldId id="422" r:id="rId103"/>
    <p:sldId id="425" r:id="rId104"/>
    <p:sldId id="426" r:id="rId105"/>
    <p:sldId id="427" r:id="rId106"/>
    <p:sldId id="433" r:id="rId107"/>
    <p:sldId id="432" r:id="rId108"/>
    <p:sldId id="428" r:id="rId109"/>
    <p:sldId id="435" r:id="rId110"/>
    <p:sldId id="436" r:id="rId111"/>
    <p:sldId id="429" r:id="rId112"/>
    <p:sldId id="437" r:id="rId113"/>
    <p:sldId id="431" r:id="rId114"/>
    <p:sldId id="438" r:id="rId115"/>
    <p:sldId id="439" r:id="rId116"/>
    <p:sldId id="430" r:id="rId117"/>
    <p:sldId id="451" r:id="rId118"/>
    <p:sldId id="446" r:id="rId119"/>
    <p:sldId id="440" r:id="rId120"/>
    <p:sldId id="452" r:id="rId121"/>
    <p:sldId id="453" r:id="rId122"/>
    <p:sldId id="454" r:id="rId123"/>
    <p:sldId id="455" r:id="rId124"/>
    <p:sldId id="447" r:id="rId12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709C55F-86B5-9446-ADFB-FFDAAF414CDB}">
          <p14:sldIdLst>
            <p14:sldId id="256"/>
            <p14:sldId id="310"/>
            <p14:sldId id="262"/>
          </p14:sldIdLst>
        </p14:section>
        <p14:section name="Recap" id="{6A6D349D-458C-EE43-8FB6-14D2EE188819}">
          <p14:sldIdLst>
            <p14:sldId id="441"/>
            <p14:sldId id="316"/>
            <p14:sldId id="281"/>
            <p14:sldId id="286"/>
            <p14:sldId id="284"/>
            <p14:sldId id="302"/>
            <p14:sldId id="297"/>
            <p14:sldId id="296"/>
            <p14:sldId id="300"/>
            <p14:sldId id="305"/>
            <p14:sldId id="319"/>
            <p14:sldId id="320"/>
            <p14:sldId id="321"/>
          </p14:sldIdLst>
        </p14:section>
        <p14:section name="Boolean" id="{BCA68E30-4A88-A84B-895C-C9A8CC71ED54}">
          <p14:sldIdLst>
            <p14:sldId id="444"/>
            <p14:sldId id="329"/>
            <p14:sldId id="330"/>
            <p14:sldId id="331"/>
            <p14:sldId id="332"/>
            <p14:sldId id="333"/>
            <p14:sldId id="334"/>
            <p14:sldId id="335"/>
            <p14:sldId id="336"/>
            <p14:sldId id="337"/>
          </p14:sldIdLst>
        </p14:section>
        <p14:section name="Memory" id="{80EEE601-A3DB-4F4E-98A5-08DFB8AC3F83}">
          <p14:sldIdLst>
            <p14:sldId id="445"/>
            <p14:sldId id="338"/>
            <p14:sldId id="340"/>
            <p14:sldId id="383"/>
            <p14:sldId id="341"/>
            <p14:sldId id="342"/>
            <p14:sldId id="343"/>
            <p14:sldId id="344"/>
            <p14:sldId id="345"/>
            <p14:sldId id="346"/>
            <p14:sldId id="347"/>
            <p14:sldId id="348"/>
            <p14:sldId id="349"/>
            <p14:sldId id="350"/>
            <p14:sldId id="351"/>
            <p14:sldId id="353"/>
            <p14:sldId id="354"/>
            <p14:sldId id="355"/>
            <p14:sldId id="357"/>
            <p14:sldId id="356"/>
            <p14:sldId id="448"/>
            <p14:sldId id="358"/>
            <p14:sldId id="359"/>
            <p14:sldId id="449"/>
            <p14:sldId id="377"/>
            <p14:sldId id="360"/>
            <p14:sldId id="361"/>
            <p14:sldId id="364"/>
            <p14:sldId id="362"/>
            <p14:sldId id="363"/>
            <p14:sldId id="365"/>
            <p14:sldId id="366"/>
            <p14:sldId id="450"/>
            <p14:sldId id="367"/>
            <p14:sldId id="368"/>
            <p14:sldId id="369"/>
            <p14:sldId id="375"/>
            <p14:sldId id="370"/>
            <p14:sldId id="385"/>
            <p14:sldId id="386"/>
            <p14:sldId id="395"/>
            <p14:sldId id="396"/>
            <p14:sldId id="397"/>
            <p14:sldId id="399"/>
            <p14:sldId id="371"/>
            <p14:sldId id="372"/>
            <p14:sldId id="373"/>
            <p14:sldId id="374"/>
            <p14:sldId id="376"/>
            <p14:sldId id="378"/>
            <p14:sldId id="379"/>
            <p14:sldId id="380"/>
            <p14:sldId id="423"/>
            <p14:sldId id="424"/>
            <p14:sldId id="381"/>
            <p14:sldId id="400"/>
            <p14:sldId id="382"/>
            <p14:sldId id="384"/>
            <p14:sldId id="401"/>
            <p14:sldId id="406"/>
            <p14:sldId id="402"/>
            <p14:sldId id="403"/>
            <p14:sldId id="405"/>
            <p14:sldId id="404"/>
            <p14:sldId id="407"/>
            <p14:sldId id="408"/>
            <p14:sldId id="415"/>
            <p14:sldId id="410"/>
            <p14:sldId id="416"/>
            <p14:sldId id="417"/>
            <p14:sldId id="418"/>
            <p14:sldId id="419"/>
            <p14:sldId id="413"/>
            <p14:sldId id="420"/>
            <p14:sldId id="421"/>
            <p14:sldId id="422"/>
            <p14:sldId id="425"/>
            <p14:sldId id="426"/>
            <p14:sldId id="427"/>
            <p14:sldId id="433"/>
            <p14:sldId id="432"/>
            <p14:sldId id="428"/>
            <p14:sldId id="435"/>
            <p14:sldId id="436"/>
            <p14:sldId id="429"/>
            <p14:sldId id="437"/>
            <p14:sldId id="431"/>
            <p14:sldId id="438"/>
            <p14:sldId id="439"/>
            <p14:sldId id="430"/>
            <p14:sldId id="451"/>
          </p14:sldIdLst>
        </p14:section>
        <p14:section name="Mole" id="{246EC483-18A2-CE46-8D9B-810D868C80BA}">
          <p14:sldIdLst>
            <p14:sldId id="446"/>
            <p14:sldId id="440"/>
          </p14:sldIdLst>
        </p14:section>
        <p14:section name="End" id="{3E07521D-2492-694E-BB2D-CA76F4A014A0}">
          <p14:sldIdLst>
            <p14:sldId id="452"/>
            <p14:sldId id="453"/>
            <p14:sldId id="454"/>
            <p14:sldId id="455"/>
            <p14:sldId id="44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B79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668"/>
    <p:restoredTop sz="90650"/>
  </p:normalViewPr>
  <p:slideViewPr>
    <p:cSldViewPr snapToGrid="0" snapToObjects="1">
      <p:cViewPr varScale="1">
        <p:scale>
          <a:sx n="116" d="100"/>
          <a:sy n="116" d="100"/>
        </p:scale>
        <p:origin x="59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viewProps" Target="view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theme" Target="theme/theme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tableStyles" Target="tableStyle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7EA64F-48CA-6044-9303-A15754386620}" type="datetimeFigureOut">
              <a:rPr lang="en-US" smtClean="0"/>
              <a:t>7/17/18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2C7AC7-6EB8-0444-B537-C59A44D4A7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9594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4635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x-none" dirty="0"/>
              <a:t>Because they have a large scope, it is considered bad style to use too many instance variables, or to make something an instance variable that could instead be a local variable, parameter, return, etc.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9784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Run: </a:t>
            </a:r>
            <a:r>
              <a:rPr lang="en-US" baseline="0" dirty="0" err="1"/>
              <a:t>init</a:t>
            </a:r>
            <a:r>
              <a:rPr lang="en-US" baseline="0" dirty="0"/>
              <a:t> graphics and adding moles</a:t>
            </a:r>
          </a:p>
          <a:p>
            <a:r>
              <a:rPr lang="en-US" baseline="0" dirty="0" err="1"/>
              <a:t>MouseClicked</a:t>
            </a:r>
            <a:r>
              <a:rPr lang="en-US" baseline="0" dirty="0"/>
              <a:t> </a:t>
            </a:r>
            <a:r>
              <a:rPr lang="mr-IN" baseline="0" dirty="0"/>
              <a:t>–</a:t>
            </a:r>
            <a:r>
              <a:rPr lang="en-US" baseline="0" dirty="0"/>
              <a:t> remove moles, increment score</a:t>
            </a:r>
          </a:p>
          <a:p>
            <a:r>
              <a:rPr lang="en-US" baseline="0" dirty="0" err="1"/>
              <a:t>Ivars</a:t>
            </a:r>
            <a:r>
              <a:rPr lang="en-US" baseline="0" dirty="0"/>
              <a:t>: label and score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5924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150B88-702E-5B42-B2AB-6FB6E0688395}" type="slidenum">
              <a:rPr lang="en-US" altLang="x-none" smtClean="0"/>
              <a:pPr/>
              <a:t>13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4414372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1) Returns</a:t>
            </a:r>
            <a:r>
              <a:rPr lang="en-US" baseline="0" dirty="0"/>
              <a:t> </a:t>
            </a:r>
            <a:r>
              <a:rPr lang="en-US" baseline="0" dirty="0" err="1"/>
              <a:t>GObject</a:t>
            </a:r>
            <a:endParaRPr lang="en-US" baseline="0" dirty="0"/>
          </a:p>
          <a:p>
            <a:r>
              <a:rPr lang="en-US" baseline="0" dirty="0"/>
              <a:t>What’s the problem here?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3137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null is always a problem if you call a method on it, and often a problem if you use it as a parameter to a method (if it doesn’t expect null)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5782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8933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7269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5492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43875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6419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Units</a:t>
            </a:r>
            <a:r>
              <a:rPr lang="en-US" baseline="0" dirty="0"/>
              <a:t> = pixels</a:t>
            </a:r>
          </a:p>
          <a:p>
            <a:r>
              <a:rPr lang="en-US" baseline="0" dirty="0"/>
              <a:t>Assignment 4</a:t>
            </a:r>
          </a:p>
          <a:p>
            <a:r>
              <a:rPr lang="en-US" baseline="0" dirty="0"/>
              <a:t>Extra practice: UFO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48724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5A10D8C-A9D1-C041-8B6A-0E2AE0D96911}" type="slidenum">
              <a:rPr lang="en-US"/>
              <a:pPr>
                <a:defRPr/>
              </a:pPr>
              <a:t>30</a:t>
            </a:fld>
            <a:endParaRPr lang="en-US"/>
          </a:p>
        </p:txBody>
      </p:sp>
      <p:sp>
        <p:nvSpPr>
          <p:cNvPr id="3584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05310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5A10D8C-A9D1-C041-8B6A-0E2AE0D96911}" type="slidenum">
              <a:rPr lang="en-US"/>
              <a:pPr>
                <a:defRPr/>
              </a:pPr>
              <a:t>31</a:t>
            </a:fld>
            <a:endParaRPr lang="en-US"/>
          </a:p>
        </p:txBody>
      </p:sp>
      <p:sp>
        <p:nvSpPr>
          <p:cNvPr id="3584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060713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3^3! Very nice number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94536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5A10D8C-A9D1-C041-8B6A-0E2AE0D96911}" type="slidenum">
              <a:rPr lang="en-US"/>
              <a:pPr>
                <a:defRPr/>
              </a:pPr>
              <a:t>37</a:t>
            </a:fld>
            <a:endParaRPr lang="en-US"/>
          </a:p>
        </p:txBody>
      </p:sp>
      <p:sp>
        <p:nvSpPr>
          <p:cNvPr id="3584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104991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Right at the origin of their hearts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2331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Stack and heap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6867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5A10D8C-A9D1-C041-8B6A-0E2AE0D96911}" type="slidenum">
              <a:rPr lang="en-US"/>
              <a:pPr>
                <a:defRPr/>
              </a:pPr>
              <a:t>44</a:t>
            </a:fld>
            <a:endParaRPr lang="en-US"/>
          </a:p>
        </p:txBody>
      </p:sp>
      <p:sp>
        <p:nvSpPr>
          <p:cNvPr id="3584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377919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5A10D8C-A9D1-C041-8B6A-0E2AE0D96911}" type="slidenum">
              <a:rPr lang="en-US"/>
              <a:pPr>
                <a:defRPr/>
              </a:pPr>
              <a:t>51</a:t>
            </a:fld>
            <a:endParaRPr lang="en-US"/>
          </a:p>
        </p:txBody>
      </p:sp>
      <p:sp>
        <p:nvSpPr>
          <p:cNvPr id="3584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274186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Same values!  Different</a:t>
            </a:r>
            <a:r>
              <a:rPr lang="en-US" baseline="0" dirty="0"/>
              <a:t> location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63565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5A10D8C-A9D1-C041-8B6A-0E2AE0D96911}" type="slidenum">
              <a:rPr lang="en-US"/>
              <a:pPr>
                <a:defRPr/>
              </a:pPr>
              <a:t>56</a:t>
            </a:fld>
            <a:endParaRPr lang="en-US"/>
          </a:p>
        </p:txBody>
      </p:sp>
      <p:sp>
        <p:nvSpPr>
          <p:cNvPr id="3584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6619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75938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Will </a:t>
            </a:r>
            <a:r>
              <a:rPr lang="en-US" dirty="0" err="1"/>
              <a:t>rect</a:t>
            </a:r>
            <a:r>
              <a:rPr lang="en-US" dirty="0"/>
              <a:t> and r ever be together?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9362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5A10D8C-A9D1-C041-8B6A-0E2AE0D96911}" type="slidenum">
              <a:rPr lang="en-US"/>
              <a:pPr>
                <a:defRPr/>
              </a:pPr>
              <a:t>64</a:t>
            </a:fld>
            <a:endParaRPr lang="en-US"/>
          </a:p>
        </p:txBody>
      </p:sp>
      <p:sp>
        <p:nvSpPr>
          <p:cNvPr id="3584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099321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X was so perfect, they couldn’t have just one!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16705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can’t tell them apart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30547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5A10D8C-A9D1-C041-8B6A-0E2AE0D96911}" type="slidenum">
              <a:rPr lang="en-US"/>
              <a:pPr>
                <a:defRPr/>
              </a:pPr>
              <a:t>84</a:t>
            </a:fld>
            <a:endParaRPr lang="en-US"/>
          </a:p>
        </p:txBody>
      </p:sp>
      <p:sp>
        <p:nvSpPr>
          <p:cNvPr id="3584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385992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5A10D8C-A9D1-C041-8B6A-0E2AE0D96911}" type="slidenum">
              <a:rPr lang="en-US"/>
              <a:pPr>
                <a:defRPr/>
              </a:pPr>
              <a:t>104</a:t>
            </a:fld>
            <a:endParaRPr lang="en-US"/>
          </a:p>
        </p:txBody>
      </p:sp>
      <p:sp>
        <p:nvSpPr>
          <p:cNvPr id="3584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804863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5A10D8C-A9D1-C041-8B6A-0E2AE0D96911}" type="slidenum">
              <a:rPr lang="en-US"/>
              <a:pPr>
                <a:defRPr/>
              </a:pPr>
              <a:t>106</a:t>
            </a:fld>
            <a:endParaRPr lang="en-US"/>
          </a:p>
        </p:txBody>
      </p:sp>
      <p:sp>
        <p:nvSpPr>
          <p:cNvPr id="3584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514268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18743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Prints false!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75803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5A10D8C-A9D1-C041-8B6A-0E2AE0D96911}" type="slidenum">
              <a:rPr lang="en-US"/>
              <a:pPr>
                <a:defRPr/>
              </a:pPr>
              <a:t>109</a:t>
            </a:fld>
            <a:endParaRPr lang="en-US"/>
          </a:p>
        </p:txBody>
      </p:sp>
      <p:sp>
        <p:nvSpPr>
          <p:cNvPr id="3584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73336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04523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7</a:t>
            </a:r>
          </a:p>
          <a:p>
            <a:r>
              <a:rPr lang="en-US" dirty="0"/>
              <a:t>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02279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Both blue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4075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5A10D8C-A9D1-C041-8B6A-0E2AE0D96911}" type="slidenum">
              <a:rPr lang="en-US"/>
              <a:pPr>
                <a:defRPr/>
              </a:pPr>
              <a:t>112</a:t>
            </a:fld>
            <a:endParaRPr lang="en-US"/>
          </a:p>
        </p:txBody>
      </p:sp>
      <p:sp>
        <p:nvSpPr>
          <p:cNvPr id="3584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470166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</a:t>
            </a:r>
          </a:p>
          <a:p>
            <a:r>
              <a:rPr lang="en-US" dirty="0"/>
              <a:t>(could return modified</a:t>
            </a:r>
            <a:r>
              <a:rPr lang="en-US" baseline="0" dirty="0"/>
              <a:t> value)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09436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Blue!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42048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5653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6449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07802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96008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6436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these new methods also have to be specifically named.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Just like run, these methods are called by Java, not by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our code!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6732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5817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7415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Uses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mouseDragged</a:t>
            </a:r>
            <a:endParaRPr lang="en-US" sz="120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0207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 way to do this!  We can’t pass parameters since we don’t call mouse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event methods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 way for information to live between mouse dragged calls </a:t>
            </a:r>
            <a:r>
              <a:rPr lang="mr-IN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–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no variables live then!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 way to access information about previous drag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6455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1600200"/>
            <a:ext cx="7772400" cy="205740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</a:lstStyle>
          <a:p>
            <a:pPr lvl="0"/>
            <a:r>
              <a:rPr lang="en-US" altLang="x-none" noProof="0"/>
              <a:t>Click to edit Master title style</a:t>
            </a:r>
            <a:endParaRPr lang="x-none" altLang="x-none" noProof="0"/>
          </a:p>
        </p:txBody>
      </p:sp>
      <p:sp>
        <p:nvSpPr>
          <p:cNvPr id="18436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4419600"/>
            <a:ext cx="6400800" cy="15240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pPr lvl="0"/>
            <a:r>
              <a:rPr lang="en-US" altLang="x-none" noProof="0"/>
              <a:t>Click to edit Master subtitle style</a:t>
            </a:r>
          </a:p>
        </p:txBody>
      </p:sp>
      <p:sp>
        <p:nvSpPr>
          <p:cNvPr id="18440" name="AutoShape 3"/>
          <p:cNvSpPr>
            <a:spLocks noChangeArrowheads="1"/>
          </p:cNvSpPr>
          <p:nvPr/>
        </p:nvSpPr>
        <p:spPr bwMode="auto">
          <a:xfrm>
            <a:off x="0" y="0"/>
            <a:ext cx="9144000" cy="1143000"/>
          </a:xfrm>
          <a:prstGeom prst="roundRect">
            <a:avLst>
              <a:gd name="adj" fmla="val 111"/>
            </a:avLst>
          </a:prstGeom>
          <a:solidFill>
            <a:srgbClr val="8C1515"/>
          </a:solidFill>
          <a:ln w="9398">
            <a:solidFill>
              <a:srgbClr val="000000"/>
            </a:solidFill>
            <a:miter lim="800000"/>
            <a:headEnd/>
            <a:tailEnd/>
          </a:ln>
        </p:spPr>
        <p:txBody>
          <a:bodyPr wrap="none" lIns="91432" tIns="45716" rIns="91432" bIns="45716" anchor="ctr"/>
          <a:lstStyle>
            <a:lvl1pPr defTabSz="45720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45720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457200">
              <a:defRPr>
                <a:solidFill>
                  <a:schemeClr val="tx1"/>
                </a:solidFill>
                <a:latin typeface="Arial" charset="0"/>
              </a:defRPr>
            </a:lvl3pPr>
            <a:lvl4pPr marL="1598613" indent="-227013" defTabSz="4572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4572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93000"/>
              </a:lnSpc>
              <a:buClr>
                <a:srgbClr val="000000"/>
              </a:buClr>
              <a:buSzPct val="100000"/>
              <a:buFont typeface="Andale Mono" charset="0"/>
              <a:buNone/>
            </a:pPr>
            <a:endParaRPr lang="x-none" altLang="x-none" sz="1800">
              <a:latin typeface="Calibri" charset="0"/>
              <a:ea typeface="Arial" charset="0"/>
              <a:cs typeface="Arial" charset="0"/>
            </a:endParaRPr>
          </a:p>
        </p:txBody>
      </p:sp>
      <p:sp>
        <p:nvSpPr>
          <p:cNvPr id="18443" name="Text Box 11"/>
          <p:cNvSpPr txBox="1">
            <a:spLocks noChangeArrowheads="1"/>
          </p:cNvSpPr>
          <p:nvPr/>
        </p:nvSpPr>
        <p:spPr bwMode="auto">
          <a:xfrm>
            <a:off x="685800" y="6400800"/>
            <a:ext cx="77724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20000"/>
              </a:spcBef>
            </a:pPr>
            <a:r>
              <a:rPr lang="en-US" altLang="x-none" sz="800" dirty="0"/>
              <a:t>This document is copyright (C) Stanford Computer Science and Marty Stepp, licensed under Creative Commons Attribution 2.5 License.  All rights reserved.</a:t>
            </a:r>
            <a:br>
              <a:rPr lang="en-US" altLang="x-none" sz="800" dirty="0"/>
            </a:br>
            <a:r>
              <a:rPr lang="en-US" altLang="x-none" sz="800" dirty="0"/>
              <a:t>Based on slides created by Keith Schwarz, Mehran </a:t>
            </a:r>
            <a:r>
              <a:rPr lang="en-US" altLang="x-none" sz="800" dirty="0" err="1"/>
              <a:t>Sahami</a:t>
            </a:r>
            <a:r>
              <a:rPr lang="en-US" altLang="x-none" sz="800" dirty="0"/>
              <a:t>, Eric Roberts, Stuart </a:t>
            </a:r>
            <a:r>
              <a:rPr lang="en-US" altLang="x-none" sz="800" dirty="0" err="1"/>
              <a:t>Reges</a:t>
            </a:r>
            <a:r>
              <a:rPr lang="en-US" altLang="x-none" sz="800" dirty="0"/>
              <a:t>, and others.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/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0"/>
            <a:ext cx="2209800" cy="6477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400" y="0"/>
            <a:ext cx="6477000" cy="6477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" y="1295400"/>
            <a:ext cx="4343400" cy="5181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95400"/>
            <a:ext cx="4343400" cy="5181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/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/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Click to edit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52400" y="1295400"/>
            <a:ext cx="8839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Click to edit Master text styles</a:t>
            </a:r>
          </a:p>
          <a:p>
            <a:pPr lvl="1"/>
            <a:r>
              <a:rPr lang="en-US" altLang="x-none"/>
              <a:t>Second level</a:t>
            </a:r>
          </a:p>
          <a:p>
            <a:pPr lvl="2"/>
            <a:r>
              <a:rPr lang="en-US" altLang="x-none"/>
              <a:t>Third level</a:t>
            </a:r>
          </a:p>
          <a:p>
            <a:pPr lvl="3"/>
            <a:r>
              <a:rPr lang="en-US" altLang="x-none"/>
              <a:t>Fourth level</a:t>
            </a:r>
          </a:p>
          <a:p>
            <a:pPr lvl="4"/>
            <a:r>
              <a:rPr lang="en-US" altLang="x-none"/>
              <a:t>Fifth level</a:t>
            </a:r>
          </a:p>
        </p:txBody>
      </p:sp>
      <p:sp>
        <p:nvSpPr>
          <p:cNvPr id="4" name="Slide Number Placeholder 3"/>
          <p:cNvSpPr txBox="1">
            <a:spLocks noGrp="1"/>
          </p:cNvSpPr>
          <p:nvPr/>
        </p:nvSpPr>
        <p:spPr>
          <a:xfrm>
            <a:off x="8229600" y="6356350"/>
            <a:ext cx="762000" cy="365125"/>
          </a:xfrm>
          <a:prstGeom prst="rect">
            <a:avLst/>
          </a:prstGeom>
          <a:noFill/>
        </p:spPr>
        <p:txBody>
          <a:bodyPr lIns="0" tIns="0" rIns="0" bIns="0" anchor="b"/>
          <a:lstStyle/>
          <a:p>
            <a:pPr algn="r">
              <a:spcBef>
                <a:spcPts val="500"/>
              </a:spcBef>
            </a:pPr>
            <a:fld id="{08267DFD-02E1-ED47-A842-BD1D585199FF}" type="slidenum">
              <a:rPr lang="en-US" altLang="x-none" sz="1200">
                <a:solidFill>
                  <a:srgbClr val="424242"/>
                </a:solidFill>
                <a:latin typeface="Verdana" charset="0"/>
              </a:rPr>
              <a:pPr algn="r">
                <a:spcBef>
                  <a:spcPts val="500"/>
                </a:spcBef>
              </a:pPr>
              <a:t>‹#›</a:t>
            </a:fld>
            <a:endParaRPr lang="en-US" altLang="x-none" sz="1800">
              <a:latin typeface="Arial" charset="0"/>
            </a:endParaRPr>
          </a:p>
        </p:txBody>
      </p:sp>
      <p:sp>
        <p:nvSpPr>
          <p:cNvPr id="1039" name="AutoShape 3"/>
          <p:cNvSpPr>
            <a:spLocks noChangeArrowheads="1"/>
          </p:cNvSpPr>
          <p:nvPr/>
        </p:nvSpPr>
        <p:spPr bwMode="auto">
          <a:xfrm>
            <a:off x="0" y="0"/>
            <a:ext cx="9144000" cy="1143000"/>
          </a:xfrm>
          <a:prstGeom prst="roundRect">
            <a:avLst>
              <a:gd name="adj" fmla="val 111"/>
            </a:avLst>
          </a:prstGeom>
          <a:solidFill>
            <a:srgbClr val="8C1515"/>
          </a:solidFill>
          <a:ln w="9398">
            <a:solidFill>
              <a:srgbClr val="000000"/>
            </a:solidFill>
            <a:miter lim="800000"/>
            <a:headEnd/>
            <a:tailEnd/>
          </a:ln>
        </p:spPr>
        <p:txBody>
          <a:bodyPr wrap="none" lIns="91432" tIns="45716" rIns="91432" bIns="45716" anchor="ctr"/>
          <a:lstStyle>
            <a:lvl1pPr defTabSz="45720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45720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457200">
              <a:defRPr>
                <a:solidFill>
                  <a:schemeClr val="tx1"/>
                </a:solidFill>
                <a:latin typeface="Arial" charset="0"/>
              </a:defRPr>
            </a:lvl3pPr>
            <a:lvl4pPr marL="1598613" indent="-227013" defTabSz="4572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4572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93000"/>
              </a:lnSpc>
              <a:buClr>
                <a:srgbClr val="000000"/>
              </a:buClr>
              <a:buSzPct val="100000"/>
              <a:buFont typeface="Andale Mono" charset="0"/>
              <a:buNone/>
            </a:pPr>
            <a:endParaRPr lang="x-none" altLang="x-none" sz="1800">
              <a:latin typeface="Tahoma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89302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b="1" kern="1200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9pPr>
    </p:titleStyle>
    <p:bodyStyle>
      <a:lvl1pPr marL="230188" indent="-230188" algn="l" rtl="0" eaLnBrk="1" fontAlgn="base" hangingPunct="1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71500" indent="-227013" algn="l" rtl="0" eaLnBrk="1" fontAlgn="base" hangingPunct="1">
        <a:spcBef>
          <a:spcPct val="20000"/>
        </a:spcBef>
        <a:spcAft>
          <a:spcPct val="0"/>
        </a:spcAft>
        <a:buChar char="–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855663" indent="-169863" algn="l" rtl="0" eaLnBrk="1" fontAlgn="base" hangingPunct="1">
        <a:spcBef>
          <a:spcPct val="20000"/>
        </a:spcBef>
        <a:spcAft>
          <a:spcPct val="0"/>
        </a:spcAft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144588" indent="-174625" algn="l" rtl="0" eaLnBrk="1" fontAlgn="base" hangingPunct="1">
        <a:spcBef>
          <a:spcPct val="20000"/>
        </a:spcBef>
        <a:spcAft>
          <a:spcPct val="0"/>
        </a:spcAft>
        <a:buChar char="–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487488" indent="-228600" algn="l" rtl="0" eaLnBrk="1" fontAlgn="base" hangingPunct="1">
        <a:spcBef>
          <a:spcPct val="20000"/>
        </a:spcBef>
        <a:spcAft>
          <a:spcPct val="0"/>
        </a:spcAft>
        <a:buChar char="»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.png"/><Relationship Id="rId7" Type="http://schemas.microsoft.com/office/2007/relationships/hdphoto" Target="../media/hdphoto2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10" Type="http://schemas.microsoft.com/office/2007/relationships/hdphoto" Target="../media/hdphoto4.wdp"/><Relationship Id="rId4" Type="http://schemas.openxmlformats.org/officeDocument/2006/relationships/image" Target="../media/image2.png"/><Relationship Id="rId9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CS 106A, Lecture 15</a:t>
            </a:r>
            <a:br>
              <a:rPr lang="en-US" dirty="0"/>
            </a:br>
            <a:r>
              <a:rPr lang="en-US" dirty="0"/>
              <a:t>Events and Memory</a:t>
            </a:r>
          </a:p>
        </p:txBody>
      </p:sp>
    </p:spTree>
    <p:extLst>
      <p:ext uri="{BB962C8B-B14F-4D97-AF65-F5344CB8AC3E}">
        <p14:creationId xmlns:p14="http://schemas.microsoft.com/office/powerpoint/2010/main" val="15643574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Doodler</a:t>
            </a:r>
          </a:p>
        </p:txBody>
      </p:sp>
      <p:sp>
        <p:nvSpPr>
          <p:cNvPr id="12093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1295400"/>
            <a:ext cx="9144000" cy="3753678"/>
          </a:xfrm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altLang="x-none" b="1" dirty="0">
                <a:solidFill>
                  <a:srgbClr val="7030A0"/>
                </a:solidFill>
                <a:latin typeface="Consolas" charset="0"/>
              </a:rPr>
              <a:t>public</a:t>
            </a:r>
            <a:r>
              <a:rPr lang="en-US" altLang="x-none" dirty="0">
                <a:latin typeface="Consolas" charset="0"/>
              </a:rPr>
              <a:t> </a:t>
            </a:r>
            <a:r>
              <a:rPr lang="en-US" altLang="x-none" b="1" dirty="0">
                <a:solidFill>
                  <a:srgbClr val="7030A0"/>
                </a:solidFill>
                <a:latin typeface="Consolas" charset="0"/>
              </a:rPr>
              <a:t>void</a:t>
            </a:r>
            <a:r>
              <a:rPr lang="en-US" altLang="x-none" dirty="0">
                <a:latin typeface="Consolas" charset="0"/>
              </a:rPr>
              <a:t> </a:t>
            </a:r>
            <a:r>
              <a:rPr lang="en-US" altLang="x-none" dirty="0" err="1">
                <a:latin typeface="Consolas" charset="0"/>
              </a:rPr>
              <a:t>mouseDragged</a:t>
            </a:r>
            <a:r>
              <a:rPr lang="en-US" altLang="x-none" dirty="0">
                <a:latin typeface="Consolas" charset="0"/>
              </a:rPr>
              <a:t>(</a:t>
            </a:r>
            <a:r>
              <a:rPr lang="en-US" altLang="x-none" dirty="0" err="1">
                <a:latin typeface="Consolas" charset="0"/>
              </a:rPr>
              <a:t>MouseEvent</a:t>
            </a:r>
            <a:r>
              <a:rPr lang="en-US" altLang="x-none" dirty="0">
                <a:latin typeface="Consolas" charset="0"/>
              </a:rPr>
              <a:t> event) {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dirty="0">
                <a:solidFill>
                  <a:srgbClr val="00B050"/>
                </a:solidFill>
                <a:latin typeface="Consolas" charset="0"/>
              </a:rPr>
              <a:t>    </a:t>
            </a:r>
            <a:r>
              <a:rPr lang="en-US" altLang="x-none" b="1" dirty="0">
                <a:solidFill>
                  <a:srgbClr val="7030A0"/>
                </a:solidFill>
                <a:latin typeface="Consolas" charset="0"/>
              </a:rPr>
              <a:t>double </a:t>
            </a:r>
            <a:r>
              <a:rPr lang="en-US" altLang="x-none" dirty="0" err="1">
                <a:latin typeface="Consolas" charset="0"/>
              </a:rPr>
              <a:t>mouseX</a:t>
            </a:r>
            <a:r>
              <a:rPr lang="en-US" altLang="x-none" dirty="0">
                <a:latin typeface="Consolas" charset="0"/>
              </a:rPr>
              <a:t> = </a:t>
            </a:r>
            <a:r>
              <a:rPr lang="en-US" altLang="x-none" dirty="0" err="1">
                <a:latin typeface="Consolas" charset="0"/>
              </a:rPr>
              <a:t>event.getX</a:t>
            </a:r>
            <a:r>
              <a:rPr lang="en-US" altLang="x-none" dirty="0">
                <a:latin typeface="Consolas" charset="0"/>
              </a:rPr>
              <a:t>();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dirty="0">
                <a:latin typeface="Consolas" charset="0"/>
              </a:rPr>
              <a:t>    </a:t>
            </a:r>
            <a:r>
              <a:rPr lang="en-US" altLang="x-none" b="1" dirty="0">
                <a:solidFill>
                  <a:srgbClr val="7030A0"/>
                </a:solidFill>
                <a:latin typeface="Consolas" charset="0"/>
              </a:rPr>
              <a:t>double</a:t>
            </a:r>
            <a:r>
              <a:rPr lang="en-US" altLang="x-none" dirty="0">
                <a:solidFill>
                  <a:srgbClr val="7030A0"/>
                </a:solidFill>
                <a:latin typeface="Consolas" charset="0"/>
              </a:rPr>
              <a:t> </a:t>
            </a:r>
            <a:r>
              <a:rPr lang="en-US" altLang="x-none" dirty="0" err="1">
                <a:latin typeface="Consolas" charset="0"/>
              </a:rPr>
              <a:t>mouseY</a:t>
            </a:r>
            <a:r>
              <a:rPr lang="en-US" altLang="x-none" dirty="0">
                <a:latin typeface="Consolas" charset="0"/>
              </a:rPr>
              <a:t> = </a:t>
            </a:r>
            <a:r>
              <a:rPr lang="en-US" altLang="x-none" dirty="0" err="1">
                <a:latin typeface="Consolas" charset="0"/>
              </a:rPr>
              <a:t>event.getY</a:t>
            </a:r>
            <a:r>
              <a:rPr lang="en-US" altLang="x-none" dirty="0">
                <a:latin typeface="Consolas" charset="0"/>
              </a:rPr>
              <a:t>();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dirty="0">
                <a:latin typeface="Consolas" charset="0"/>
              </a:rPr>
              <a:t>    </a:t>
            </a:r>
            <a:r>
              <a:rPr lang="en-US" altLang="x-none" b="1" dirty="0">
                <a:solidFill>
                  <a:srgbClr val="7030A0"/>
                </a:solidFill>
                <a:latin typeface="Consolas" charset="0"/>
              </a:rPr>
              <a:t>double</a:t>
            </a:r>
            <a:r>
              <a:rPr lang="en-US" altLang="x-none" dirty="0">
                <a:solidFill>
                  <a:srgbClr val="7030A0"/>
                </a:solidFill>
                <a:latin typeface="Consolas" charset="0"/>
              </a:rPr>
              <a:t> </a:t>
            </a:r>
            <a:r>
              <a:rPr lang="en-US" altLang="x-none" dirty="0" err="1">
                <a:latin typeface="Consolas" charset="0"/>
              </a:rPr>
              <a:t>rectX</a:t>
            </a:r>
            <a:r>
              <a:rPr lang="en-US" altLang="x-none" dirty="0">
                <a:latin typeface="Consolas" charset="0"/>
              </a:rPr>
              <a:t> = </a:t>
            </a:r>
            <a:r>
              <a:rPr lang="en-US" altLang="x-none" dirty="0" err="1">
                <a:latin typeface="Consolas" charset="0"/>
              </a:rPr>
              <a:t>mouseX</a:t>
            </a:r>
            <a:r>
              <a:rPr lang="en-US" altLang="x-none" dirty="0">
                <a:latin typeface="Consolas" charset="0"/>
              </a:rPr>
              <a:t> </a:t>
            </a:r>
            <a:r>
              <a:rPr lang="mr-IN" altLang="x-none" dirty="0">
                <a:latin typeface="Consolas" charset="0"/>
              </a:rPr>
              <a:t>–</a:t>
            </a:r>
            <a:r>
              <a:rPr lang="en-US" altLang="x-none" dirty="0">
                <a:latin typeface="Consolas" charset="0"/>
              </a:rPr>
              <a:t> </a:t>
            </a:r>
            <a:r>
              <a:rPr lang="en-US" altLang="x-none" i="1" dirty="0">
                <a:solidFill>
                  <a:srgbClr val="0070C0"/>
                </a:solidFill>
                <a:latin typeface="Consolas" charset="0"/>
              </a:rPr>
              <a:t>SIZE</a:t>
            </a:r>
            <a:r>
              <a:rPr lang="en-US" altLang="x-none" dirty="0">
                <a:solidFill>
                  <a:srgbClr val="0070C0"/>
                </a:solidFill>
                <a:latin typeface="Consolas" charset="0"/>
              </a:rPr>
              <a:t> </a:t>
            </a:r>
            <a:r>
              <a:rPr lang="en-US" altLang="x-none" dirty="0">
                <a:latin typeface="Consolas" charset="0"/>
              </a:rPr>
              <a:t>/ 2.0;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dirty="0">
                <a:latin typeface="Consolas" charset="0"/>
              </a:rPr>
              <a:t>    </a:t>
            </a:r>
            <a:r>
              <a:rPr lang="en-US" altLang="x-none" b="1" dirty="0">
                <a:solidFill>
                  <a:srgbClr val="7030A0"/>
                </a:solidFill>
                <a:latin typeface="Consolas" charset="0"/>
              </a:rPr>
              <a:t>double</a:t>
            </a:r>
            <a:r>
              <a:rPr lang="en-US" altLang="x-none" dirty="0">
                <a:solidFill>
                  <a:srgbClr val="7030A0"/>
                </a:solidFill>
                <a:latin typeface="Consolas" charset="0"/>
              </a:rPr>
              <a:t> </a:t>
            </a:r>
            <a:r>
              <a:rPr lang="en-US" altLang="x-none" dirty="0" err="1">
                <a:latin typeface="Consolas" charset="0"/>
              </a:rPr>
              <a:t>rectY</a:t>
            </a:r>
            <a:r>
              <a:rPr lang="en-US" altLang="x-none" dirty="0">
                <a:latin typeface="Consolas" charset="0"/>
              </a:rPr>
              <a:t> = </a:t>
            </a:r>
            <a:r>
              <a:rPr lang="en-US" altLang="x-none" dirty="0" err="1">
                <a:latin typeface="Consolas" charset="0"/>
              </a:rPr>
              <a:t>mouseY</a:t>
            </a:r>
            <a:r>
              <a:rPr lang="en-US" altLang="x-none" dirty="0">
                <a:latin typeface="Consolas" charset="0"/>
              </a:rPr>
              <a:t> </a:t>
            </a:r>
            <a:r>
              <a:rPr lang="mr-IN" altLang="x-none" dirty="0">
                <a:latin typeface="Consolas" charset="0"/>
              </a:rPr>
              <a:t>–</a:t>
            </a:r>
            <a:r>
              <a:rPr lang="en-US" altLang="x-none" dirty="0">
                <a:latin typeface="Consolas" charset="0"/>
              </a:rPr>
              <a:t> </a:t>
            </a:r>
            <a:r>
              <a:rPr lang="en-US" altLang="x-none" i="1" dirty="0">
                <a:solidFill>
                  <a:srgbClr val="0070C0"/>
                </a:solidFill>
                <a:latin typeface="Consolas" charset="0"/>
              </a:rPr>
              <a:t>SIZE</a:t>
            </a:r>
            <a:r>
              <a:rPr lang="en-US" altLang="x-none" dirty="0">
                <a:solidFill>
                  <a:srgbClr val="0070C0"/>
                </a:solidFill>
                <a:latin typeface="Consolas" charset="0"/>
              </a:rPr>
              <a:t> </a:t>
            </a:r>
            <a:r>
              <a:rPr lang="en-US" altLang="x-none" dirty="0">
                <a:latin typeface="Consolas" charset="0"/>
              </a:rPr>
              <a:t>/ 2.0;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dirty="0">
                <a:latin typeface="Consolas" charset="0"/>
              </a:rPr>
              <a:t>    </a:t>
            </a:r>
            <a:r>
              <a:rPr lang="en-US" altLang="x-none" dirty="0" err="1">
                <a:latin typeface="Consolas" charset="0"/>
              </a:rPr>
              <a:t>GRect</a:t>
            </a:r>
            <a:r>
              <a:rPr lang="en-US" altLang="x-none" dirty="0">
                <a:latin typeface="Consolas" charset="0"/>
              </a:rPr>
              <a:t> </a:t>
            </a:r>
            <a:r>
              <a:rPr lang="en-US" altLang="x-none" dirty="0" err="1">
                <a:latin typeface="Consolas" charset="0"/>
              </a:rPr>
              <a:t>rect</a:t>
            </a:r>
            <a:r>
              <a:rPr lang="en-US" altLang="x-none" dirty="0">
                <a:latin typeface="Consolas" charset="0"/>
              </a:rPr>
              <a:t> = </a:t>
            </a:r>
            <a:r>
              <a:rPr lang="en-US" altLang="x-none" b="1" dirty="0">
                <a:solidFill>
                  <a:srgbClr val="7030A0"/>
                </a:solidFill>
                <a:latin typeface="Consolas" charset="0"/>
              </a:rPr>
              <a:t>new</a:t>
            </a:r>
            <a:r>
              <a:rPr lang="en-US" altLang="x-none" dirty="0">
                <a:solidFill>
                  <a:srgbClr val="7030A0"/>
                </a:solidFill>
                <a:latin typeface="Consolas" charset="0"/>
              </a:rPr>
              <a:t> </a:t>
            </a:r>
            <a:r>
              <a:rPr lang="en-US" altLang="x-none" dirty="0" err="1">
                <a:latin typeface="Consolas" charset="0"/>
              </a:rPr>
              <a:t>GRect</a:t>
            </a:r>
            <a:r>
              <a:rPr lang="en-US" altLang="x-none" dirty="0">
                <a:latin typeface="Consolas" charset="0"/>
              </a:rPr>
              <a:t>(</a:t>
            </a:r>
            <a:r>
              <a:rPr lang="en-US" altLang="x-none" dirty="0" err="1">
                <a:latin typeface="Consolas" charset="0"/>
              </a:rPr>
              <a:t>rectX</a:t>
            </a:r>
            <a:r>
              <a:rPr lang="en-US" altLang="x-none" dirty="0">
                <a:latin typeface="Consolas" charset="0"/>
              </a:rPr>
              <a:t>, </a:t>
            </a:r>
            <a:r>
              <a:rPr lang="en-US" altLang="x-none" dirty="0" err="1">
                <a:latin typeface="Consolas" charset="0"/>
              </a:rPr>
              <a:t>rectY</a:t>
            </a:r>
            <a:r>
              <a:rPr lang="en-US" altLang="x-none" dirty="0">
                <a:latin typeface="Consolas" charset="0"/>
              </a:rPr>
              <a:t>, SIZE, SIZE);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dirty="0">
                <a:latin typeface="Consolas" charset="0"/>
              </a:rPr>
              <a:t>    </a:t>
            </a:r>
            <a:r>
              <a:rPr lang="en-US" altLang="x-none" dirty="0" err="1">
                <a:latin typeface="Consolas" charset="0"/>
              </a:rPr>
              <a:t>rect.setFilled</a:t>
            </a:r>
            <a:r>
              <a:rPr lang="en-US" altLang="x-none" dirty="0">
                <a:latin typeface="Consolas" charset="0"/>
              </a:rPr>
              <a:t>(</a:t>
            </a:r>
            <a:r>
              <a:rPr lang="en-US" altLang="x-none" b="1" dirty="0">
                <a:solidFill>
                  <a:srgbClr val="7030A0"/>
                </a:solidFill>
                <a:latin typeface="Consolas" charset="0"/>
              </a:rPr>
              <a:t>true</a:t>
            </a:r>
            <a:r>
              <a:rPr lang="en-US" altLang="x-none" dirty="0">
                <a:latin typeface="Consolas" charset="0"/>
              </a:rPr>
              <a:t>);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dirty="0">
                <a:latin typeface="Consolas" charset="0"/>
              </a:rPr>
              <a:t>    add(</a:t>
            </a:r>
            <a:r>
              <a:rPr lang="en-US" altLang="x-none" dirty="0" err="1">
                <a:latin typeface="Consolas" charset="0"/>
              </a:rPr>
              <a:t>rect</a:t>
            </a:r>
            <a:r>
              <a:rPr lang="en-US" altLang="x-none" dirty="0">
                <a:latin typeface="Consolas" charset="0"/>
              </a:rPr>
              <a:t>);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dirty="0">
                <a:latin typeface="Consolas" charset="0"/>
              </a:rPr>
              <a:t>}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0" y="5201478"/>
            <a:ext cx="9144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0070C0"/>
                </a:solidFill>
              </a:rPr>
              <a:t>What if we wanted the </a:t>
            </a:r>
            <a:r>
              <a:rPr lang="en-US" sz="3200" i="1" dirty="0">
                <a:solidFill>
                  <a:srgbClr val="0070C0"/>
                </a:solidFill>
              </a:rPr>
              <a:t>same</a:t>
            </a:r>
            <a:r>
              <a:rPr lang="en-US" sz="3200" dirty="0">
                <a:solidFill>
                  <a:srgbClr val="0070C0"/>
                </a:solidFill>
              </a:rPr>
              <a:t> </a:t>
            </a:r>
            <a:r>
              <a:rPr lang="en-US" sz="3200" dirty="0" err="1">
                <a:solidFill>
                  <a:srgbClr val="0070C0"/>
                </a:solidFill>
              </a:rPr>
              <a:t>GRect</a:t>
            </a:r>
            <a:r>
              <a:rPr lang="en-US" sz="3200" dirty="0">
                <a:solidFill>
                  <a:srgbClr val="0070C0"/>
                </a:solidFill>
              </a:rPr>
              <a:t> to track the mouse, instead of making a new one each time?</a:t>
            </a:r>
          </a:p>
        </p:txBody>
      </p:sp>
    </p:spTree>
    <p:extLst>
      <p:ext uri="{BB962C8B-B14F-4D97-AF65-F5344CB8AC3E}">
        <p14:creationId xmlns:p14="http://schemas.microsoft.com/office/powerpoint/2010/main" val="342914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9384" y="4199138"/>
            <a:ext cx="2684025" cy="2658862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4174332" y="4437145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 err="1">
                <a:solidFill>
                  <a:srgbClr val="FF0000"/>
                </a:solidFill>
              </a:rPr>
              <a:t>rect</a:t>
            </a:r>
            <a:endParaRPr lang="en-US" sz="3400" b="1" dirty="0">
              <a:solidFill>
                <a:srgbClr val="FF000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087602" y="5057104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See location 5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5181600"/>
          </a:xfrm>
        </p:spPr>
        <p:txBody>
          <a:bodyPr/>
          <a:lstStyle/>
          <a:p>
            <a:pPr marL="0" indent="0">
              <a:buNone/>
            </a:pPr>
            <a:r>
              <a:rPr lang="en-US" sz="4200" b="1" dirty="0">
                <a:latin typeface="Courier" charset="0"/>
                <a:ea typeface="Courier" charset="0"/>
                <a:cs typeface="Courier" charset="0"/>
              </a:rPr>
              <a:t>college(</a:t>
            </a:r>
            <a:r>
              <a:rPr lang="en-US" sz="4200" b="1" dirty="0" err="1">
                <a:latin typeface="Courier" charset="0"/>
                <a:ea typeface="Courier" charset="0"/>
                <a:cs typeface="Courier" charset="0"/>
              </a:rPr>
              <a:t>rect</a:t>
            </a:r>
            <a:r>
              <a:rPr lang="en-US" sz="4200" b="1" dirty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pPr marL="0" indent="0">
              <a:buNone/>
            </a:pPr>
            <a:r>
              <a:rPr lang="en-US" sz="4200" b="1" dirty="0">
                <a:latin typeface="Courier" charset="0"/>
                <a:ea typeface="Courier" charset="0"/>
                <a:cs typeface="Courier" charset="0"/>
              </a:rPr>
              <a:t>add(</a:t>
            </a:r>
            <a:r>
              <a:rPr lang="en-US" sz="4200" b="1" dirty="0" err="1">
                <a:latin typeface="Courier" charset="0"/>
                <a:ea typeface="Courier" charset="0"/>
                <a:cs typeface="Courier" charset="0"/>
              </a:rPr>
              <a:t>rect</a:t>
            </a:r>
            <a:r>
              <a:rPr lang="en-US" sz="4200" b="1" dirty="0">
                <a:latin typeface="Courier" charset="0"/>
                <a:ea typeface="Courier" charset="0"/>
                <a:cs typeface="Courier" charset="0"/>
              </a:rPr>
              <a:t>);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mr-IN" sz="3800" dirty="0"/>
              <a:t>…</a:t>
            </a:r>
            <a:r>
              <a:rPr lang="en-US" sz="3800" dirty="0"/>
              <a:t>but it returned home different.</a:t>
            </a:r>
          </a:p>
        </p:txBody>
      </p:sp>
      <p:sp>
        <p:nvSpPr>
          <p:cNvPr id="14" name="Oval Callout 13"/>
          <p:cNvSpPr/>
          <p:nvPr/>
        </p:nvSpPr>
        <p:spPr>
          <a:xfrm>
            <a:off x="4621397" y="2426570"/>
            <a:ext cx="4522603" cy="1581592"/>
          </a:xfrm>
          <a:prstGeom prst="wedgeEllipseCallout">
            <a:avLst>
              <a:gd name="adj1" fmla="val -48768"/>
              <a:gd name="adj2" fmla="val 832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>
                <a:solidFill>
                  <a:sysClr val="windowText" lastClr="000000"/>
                </a:solidFill>
              </a:rPr>
              <a:t>I’m </a:t>
            </a:r>
            <a:r>
              <a:rPr lang="en-US" sz="2600" dirty="0" err="1">
                <a:solidFill>
                  <a:sysClr val="windowText" lastClr="000000"/>
                </a:solidFill>
              </a:rPr>
              <a:t>baaaaack</a:t>
            </a:r>
            <a:r>
              <a:rPr lang="en-US" sz="2600" dirty="0">
                <a:solidFill>
                  <a:sysClr val="windowText" lastClr="000000"/>
                </a:solidFill>
              </a:rPr>
              <a:t>! But now I’m pink</a:t>
            </a:r>
            <a:r>
              <a:rPr lang="mr-IN" sz="2600" dirty="0">
                <a:solidFill>
                  <a:sysClr val="windowText" lastClr="000000"/>
                </a:solidFill>
              </a:rPr>
              <a:t>…</a:t>
            </a:r>
            <a:endParaRPr lang="en-US" sz="2600" dirty="0">
              <a:solidFill>
                <a:sysClr val="windowText" lastClr="000000"/>
              </a:solidFill>
            </a:endParaRPr>
          </a:p>
        </p:txBody>
      </p:sp>
      <p:sp>
        <p:nvSpPr>
          <p:cNvPr id="8" name="Oval Callout 7"/>
          <p:cNvSpPr/>
          <p:nvPr/>
        </p:nvSpPr>
        <p:spPr>
          <a:xfrm>
            <a:off x="0" y="2855553"/>
            <a:ext cx="4522603" cy="1581592"/>
          </a:xfrm>
          <a:prstGeom prst="wedgeEllipseCallout">
            <a:avLst>
              <a:gd name="adj1" fmla="val -48768"/>
              <a:gd name="adj2" fmla="val 832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>
                <a:solidFill>
                  <a:sysClr val="windowText" lastClr="000000"/>
                </a:solidFill>
              </a:rPr>
              <a:t>Oh my gosh</a:t>
            </a:r>
            <a:r>
              <a:rPr lang="mr-IN" sz="2600" dirty="0">
                <a:solidFill>
                  <a:sysClr val="windowText" lastClr="000000"/>
                </a:solidFill>
              </a:rPr>
              <a:t>…</a:t>
            </a:r>
            <a:r>
              <a:rPr lang="en-US" sz="2600" dirty="0">
                <a:solidFill>
                  <a:sysClr val="windowText" lastClr="000000"/>
                </a:solidFill>
              </a:rPr>
              <a:t>what </a:t>
            </a:r>
            <a:r>
              <a:rPr lang="en-US" sz="2600" i="1" dirty="0">
                <a:solidFill>
                  <a:sysClr val="windowText" lastClr="000000"/>
                </a:solidFill>
              </a:rPr>
              <a:t>happened</a:t>
            </a:r>
            <a:r>
              <a:rPr lang="en-US" sz="2600" dirty="0">
                <a:solidFill>
                  <a:sysClr val="windowText" lastClr="000000"/>
                </a:solidFill>
              </a:rPr>
              <a:t> to you??!</a:t>
            </a:r>
          </a:p>
        </p:txBody>
      </p:sp>
    </p:spTree>
    <p:extLst>
      <p:ext uri="{BB962C8B-B14F-4D97-AF65-F5344CB8AC3E}">
        <p14:creationId xmlns:p14="http://schemas.microsoft.com/office/powerpoint/2010/main" val="49989386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9384" y="4199138"/>
            <a:ext cx="2684025" cy="2658862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4174332" y="4437145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 err="1">
                <a:solidFill>
                  <a:srgbClr val="FF0000"/>
                </a:solidFill>
              </a:rPr>
              <a:t>rect</a:t>
            </a:r>
            <a:endParaRPr lang="en-US" sz="3400" b="1" dirty="0">
              <a:solidFill>
                <a:srgbClr val="FF000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087602" y="5057104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See location 5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5181600"/>
          </a:xfrm>
        </p:spPr>
        <p:txBody>
          <a:bodyPr/>
          <a:lstStyle/>
          <a:p>
            <a:pPr marL="0" indent="0">
              <a:buNone/>
            </a:pPr>
            <a:r>
              <a:rPr lang="en-US" sz="4200" b="1" dirty="0">
                <a:latin typeface="Courier" charset="0"/>
                <a:ea typeface="Courier" charset="0"/>
                <a:cs typeface="Courier" charset="0"/>
              </a:rPr>
              <a:t>college(</a:t>
            </a:r>
            <a:r>
              <a:rPr lang="en-US" sz="4200" b="1" dirty="0" err="1">
                <a:latin typeface="Courier" charset="0"/>
                <a:ea typeface="Courier" charset="0"/>
                <a:cs typeface="Courier" charset="0"/>
              </a:rPr>
              <a:t>rect</a:t>
            </a:r>
            <a:r>
              <a:rPr lang="en-US" sz="4200" b="1" dirty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pPr marL="0" indent="0">
              <a:buNone/>
            </a:pPr>
            <a:r>
              <a:rPr lang="en-US" sz="4200" b="1" dirty="0">
                <a:latin typeface="Courier" charset="0"/>
                <a:ea typeface="Courier" charset="0"/>
                <a:cs typeface="Courier" charset="0"/>
              </a:rPr>
              <a:t>add(</a:t>
            </a:r>
            <a:r>
              <a:rPr lang="en-US" sz="4200" b="1" dirty="0" err="1">
                <a:latin typeface="Courier" charset="0"/>
                <a:ea typeface="Courier" charset="0"/>
                <a:cs typeface="Courier" charset="0"/>
              </a:rPr>
              <a:t>rect</a:t>
            </a:r>
            <a:r>
              <a:rPr lang="en-US" sz="4200" b="1" dirty="0">
                <a:latin typeface="Courier" charset="0"/>
                <a:ea typeface="Courier" charset="0"/>
                <a:cs typeface="Courier" charset="0"/>
              </a:rPr>
              <a:t>);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mr-IN" sz="3800" dirty="0"/>
              <a:t>…</a:t>
            </a:r>
            <a:r>
              <a:rPr lang="en-US" sz="3800" dirty="0"/>
              <a:t>but it returned home different.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52400" y="2470056"/>
            <a:ext cx="8839199" cy="175432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0070C0"/>
                </a:solidFill>
              </a:rPr>
              <a:t>You see, when a variable is passed as a parameter, the </a:t>
            </a:r>
            <a:r>
              <a:rPr lang="en-US" sz="3600">
                <a:solidFill>
                  <a:srgbClr val="0070C0"/>
                </a:solidFill>
              </a:rPr>
              <a:t>value </a:t>
            </a:r>
            <a:r>
              <a:rPr lang="en-US" sz="3600" i="1">
                <a:solidFill>
                  <a:srgbClr val="0070C0"/>
                </a:solidFill>
              </a:rPr>
              <a:t>inside its box</a:t>
            </a:r>
            <a:r>
              <a:rPr lang="en-US" sz="3600">
                <a:solidFill>
                  <a:srgbClr val="0070C0"/>
                </a:solidFill>
              </a:rPr>
              <a:t> is copied and given to the method.</a:t>
            </a:r>
            <a:endParaRPr lang="en-US" sz="3600" i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69649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9384" y="4199138"/>
            <a:ext cx="2684025" cy="2658862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4174332" y="4437145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 err="1">
                <a:solidFill>
                  <a:srgbClr val="FF0000"/>
                </a:solidFill>
              </a:rPr>
              <a:t>rect</a:t>
            </a:r>
            <a:endParaRPr lang="en-US" sz="3400" b="1" dirty="0">
              <a:solidFill>
                <a:srgbClr val="FF000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087602" y="5057104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See location 5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5181600"/>
          </a:xfrm>
        </p:spPr>
        <p:txBody>
          <a:bodyPr/>
          <a:lstStyle/>
          <a:p>
            <a:pPr marL="0" indent="0">
              <a:buNone/>
            </a:pPr>
            <a:r>
              <a:rPr lang="en-US" sz="4200" b="1" dirty="0">
                <a:latin typeface="Courier" charset="0"/>
                <a:ea typeface="Courier" charset="0"/>
                <a:cs typeface="Courier" charset="0"/>
              </a:rPr>
              <a:t>college(</a:t>
            </a:r>
            <a:r>
              <a:rPr lang="en-US" sz="4200" b="1" dirty="0" err="1">
                <a:latin typeface="Courier" charset="0"/>
                <a:ea typeface="Courier" charset="0"/>
                <a:cs typeface="Courier" charset="0"/>
              </a:rPr>
              <a:t>rect</a:t>
            </a:r>
            <a:r>
              <a:rPr lang="en-US" sz="4200" b="1" dirty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pPr marL="0" indent="0">
              <a:buNone/>
            </a:pPr>
            <a:r>
              <a:rPr lang="en-US" sz="4200" b="1" dirty="0">
                <a:latin typeface="Courier" charset="0"/>
                <a:ea typeface="Courier" charset="0"/>
                <a:cs typeface="Courier" charset="0"/>
              </a:rPr>
              <a:t>add(</a:t>
            </a:r>
            <a:r>
              <a:rPr lang="en-US" sz="4200" b="1" dirty="0" err="1">
                <a:latin typeface="Courier" charset="0"/>
                <a:ea typeface="Courier" charset="0"/>
                <a:cs typeface="Courier" charset="0"/>
              </a:rPr>
              <a:t>rect</a:t>
            </a:r>
            <a:r>
              <a:rPr lang="en-US" sz="4200" b="1" dirty="0">
                <a:latin typeface="Courier" charset="0"/>
                <a:ea typeface="Courier" charset="0"/>
                <a:cs typeface="Courier" charset="0"/>
              </a:rPr>
              <a:t>);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mr-IN" sz="3800" dirty="0"/>
              <a:t>…</a:t>
            </a:r>
            <a:r>
              <a:rPr lang="en-US" sz="3800" dirty="0"/>
              <a:t>but it returned home different.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52400" y="2470056"/>
            <a:ext cx="8839199" cy="175432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0070C0"/>
                </a:solidFill>
              </a:rPr>
              <a:t>For primitives, we make a copy of their </a:t>
            </a:r>
            <a:r>
              <a:rPr lang="en-US" sz="3600" i="1" dirty="0">
                <a:solidFill>
                  <a:srgbClr val="0070C0"/>
                </a:solidFill>
              </a:rPr>
              <a:t>actual value</a:t>
            </a:r>
            <a:r>
              <a:rPr lang="en-US" sz="3600" dirty="0">
                <a:solidFill>
                  <a:srgbClr val="0070C0"/>
                </a:solidFill>
              </a:rPr>
              <a:t>. Therefore, changes to a parameter do not affect the original. </a:t>
            </a:r>
            <a:endParaRPr lang="en-US" sz="3600" i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887034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9384" y="4199138"/>
            <a:ext cx="2684025" cy="2658862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4174332" y="4437145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 err="1">
                <a:solidFill>
                  <a:srgbClr val="FF0000"/>
                </a:solidFill>
              </a:rPr>
              <a:t>rect</a:t>
            </a:r>
            <a:endParaRPr lang="en-US" sz="3400" b="1" dirty="0">
              <a:solidFill>
                <a:srgbClr val="FF000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087602" y="5057104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See location 5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5181600"/>
          </a:xfrm>
        </p:spPr>
        <p:txBody>
          <a:bodyPr/>
          <a:lstStyle/>
          <a:p>
            <a:pPr marL="0" indent="0">
              <a:buNone/>
            </a:pPr>
            <a:r>
              <a:rPr lang="en-US" sz="4200" b="1" dirty="0">
                <a:latin typeface="Courier" charset="0"/>
                <a:ea typeface="Courier" charset="0"/>
                <a:cs typeface="Courier" charset="0"/>
              </a:rPr>
              <a:t>college(</a:t>
            </a:r>
            <a:r>
              <a:rPr lang="en-US" sz="4200" b="1" dirty="0" err="1">
                <a:latin typeface="Courier" charset="0"/>
                <a:ea typeface="Courier" charset="0"/>
                <a:cs typeface="Courier" charset="0"/>
              </a:rPr>
              <a:t>rect</a:t>
            </a:r>
            <a:r>
              <a:rPr lang="en-US" sz="4200" b="1" dirty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pPr marL="0" indent="0">
              <a:buNone/>
            </a:pPr>
            <a:r>
              <a:rPr lang="en-US" sz="4200" b="1" dirty="0">
                <a:latin typeface="Courier" charset="0"/>
                <a:ea typeface="Courier" charset="0"/>
                <a:cs typeface="Courier" charset="0"/>
              </a:rPr>
              <a:t>add(</a:t>
            </a:r>
            <a:r>
              <a:rPr lang="en-US" sz="4200" b="1" dirty="0" err="1">
                <a:latin typeface="Courier" charset="0"/>
                <a:ea typeface="Courier" charset="0"/>
                <a:cs typeface="Courier" charset="0"/>
              </a:rPr>
              <a:t>rect</a:t>
            </a:r>
            <a:r>
              <a:rPr lang="en-US" sz="4200" b="1" dirty="0">
                <a:latin typeface="Courier" charset="0"/>
                <a:ea typeface="Courier" charset="0"/>
                <a:cs typeface="Courier" charset="0"/>
              </a:rPr>
              <a:t>);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mr-IN" sz="3800" dirty="0"/>
              <a:t>…</a:t>
            </a:r>
            <a:r>
              <a:rPr lang="en-US" sz="3800" dirty="0"/>
              <a:t>but it returned home different.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52400" y="2470056"/>
            <a:ext cx="8839199" cy="175432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0070C0"/>
                </a:solidFill>
              </a:rPr>
              <a:t>However, for objects we make a copy of their </a:t>
            </a:r>
            <a:r>
              <a:rPr lang="en-US" sz="3600" i="1" dirty="0">
                <a:solidFill>
                  <a:srgbClr val="0070C0"/>
                </a:solidFill>
              </a:rPr>
              <a:t>location</a:t>
            </a:r>
            <a:r>
              <a:rPr lang="en-US" sz="3600" dirty="0">
                <a:solidFill>
                  <a:srgbClr val="0070C0"/>
                </a:solidFill>
              </a:rPr>
              <a:t>. So changes to the parameter </a:t>
            </a:r>
            <a:r>
              <a:rPr lang="en-US" sz="3600" i="1" dirty="0">
                <a:solidFill>
                  <a:srgbClr val="0070C0"/>
                </a:solidFill>
              </a:rPr>
              <a:t>do affect the original</a:t>
            </a:r>
            <a:r>
              <a:rPr lang="en-US" sz="3600" dirty="0">
                <a:solidFill>
                  <a:srgbClr val="0070C0"/>
                </a:solidFill>
              </a:rPr>
              <a:t>!</a:t>
            </a:r>
            <a:endParaRPr lang="en-US" sz="3600" i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283686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010000"/>
              </a:solidFill>
            </a:endParaRPr>
          </a:p>
        </p:txBody>
      </p:sp>
      <p:sp>
        <p:nvSpPr>
          <p:cNvPr id="34818" name="TextBox 1"/>
          <p:cNvSpPr txBox="1">
            <a:spLocks noChangeArrowheads="1"/>
          </p:cNvSpPr>
          <p:nvPr/>
        </p:nvSpPr>
        <p:spPr bwMode="auto">
          <a:xfrm>
            <a:off x="-152400" y="2733675"/>
            <a:ext cx="96774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The End</a:t>
            </a:r>
          </a:p>
        </p:txBody>
      </p:sp>
    </p:spTree>
    <p:extLst>
      <p:ext uri="{BB962C8B-B14F-4D97-AF65-F5344CB8AC3E}">
        <p14:creationId xmlns:p14="http://schemas.microsoft.com/office/powerpoint/2010/main" val="5440105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Primitives vs. Objects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Primitives </a:t>
            </a:r>
            <a:r>
              <a:rPr lang="en-US" dirty="0"/>
              <a:t>store their </a:t>
            </a:r>
            <a:r>
              <a:rPr lang="en-US" i="1" dirty="0"/>
              <a:t>actual value</a:t>
            </a:r>
            <a:r>
              <a:rPr lang="en-US" dirty="0"/>
              <a:t> in their variable box. You can compare values with == and !=, and the original does not change when passed as a parameter and changed.</a:t>
            </a:r>
          </a:p>
          <a:p>
            <a:r>
              <a:rPr lang="en-US" b="1" dirty="0"/>
              <a:t>Objects</a:t>
            </a:r>
            <a:r>
              <a:rPr lang="en-US" dirty="0"/>
              <a:t> store their </a:t>
            </a:r>
            <a:r>
              <a:rPr lang="en-US" i="1" dirty="0"/>
              <a:t>location</a:t>
            </a:r>
            <a:r>
              <a:rPr lang="en-US" dirty="0"/>
              <a:t> in their variable box. You can’t compare properties of an object via ==, and the original </a:t>
            </a:r>
            <a:r>
              <a:rPr lang="en-US" i="1" dirty="0"/>
              <a:t>does</a:t>
            </a:r>
            <a:r>
              <a:rPr lang="en-US" dirty="0"/>
              <a:t> change when passed as a parameter and changed.</a:t>
            </a:r>
            <a:endParaRPr lang="en-US" b="1" dirty="0"/>
          </a:p>
          <a:p>
            <a:r>
              <a:rPr lang="en-US" b="1" dirty="0"/>
              <a:t>Primitives </a:t>
            </a:r>
            <a:r>
              <a:rPr lang="en-US" dirty="0"/>
              <a:t>are </a:t>
            </a:r>
            <a:r>
              <a:rPr lang="en-US" i="1" dirty="0"/>
              <a:t>passed by value</a:t>
            </a:r>
            <a:r>
              <a:rPr lang="en-US" dirty="0"/>
              <a:t>, </a:t>
            </a:r>
            <a:r>
              <a:rPr lang="en-US" b="1" dirty="0"/>
              <a:t>Objects </a:t>
            </a:r>
            <a:r>
              <a:rPr lang="en-US" dirty="0"/>
              <a:t>are </a:t>
            </a:r>
            <a:r>
              <a:rPr lang="en-US" i="1" dirty="0"/>
              <a:t>passed by reference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09556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010000"/>
              </a:solidFill>
            </a:endParaRPr>
          </a:p>
        </p:txBody>
      </p:sp>
      <p:sp>
        <p:nvSpPr>
          <p:cNvPr id="34818" name="TextBox 1"/>
          <p:cNvSpPr txBox="1">
            <a:spLocks noChangeArrowheads="1"/>
          </p:cNvSpPr>
          <p:nvPr/>
        </p:nvSpPr>
        <p:spPr bwMode="auto">
          <a:xfrm>
            <a:off x="-152400" y="2733675"/>
            <a:ext cx="96774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Practice </a:t>
            </a:r>
            <a:r>
              <a:rPr lang="mr-IN" sz="3600" dirty="0">
                <a:solidFill>
                  <a:schemeClr val="bg1"/>
                </a:solidFill>
                <a:latin typeface="Courier"/>
                <a:cs typeface="Courier"/>
              </a:rPr>
              <a:t>–</a:t>
            </a:r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 Chapter 2: Friends</a:t>
            </a:r>
          </a:p>
        </p:txBody>
      </p:sp>
    </p:spTree>
    <p:extLst>
      <p:ext uri="{BB962C8B-B14F-4D97-AF65-F5344CB8AC3E}">
        <p14:creationId xmlns:p14="http://schemas.microsoft.com/office/powerpoint/2010/main" val="1369565947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public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void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 run() {</a:t>
            </a:r>
          </a:p>
          <a:p>
            <a:pPr marL="0" indent="0">
              <a:buNone/>
            </a:pP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 x = 5;</a:t>
            </a:r>
          </a:p>
          <a:p>
            <a:pPr marL="0" indent="0">
              <a:buNone/>
            </a:pP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 y = 5;</a:t>
            </a:r>
          </a:p>
          <a:p>
            <a:pPr marL="0" indent="0">
              <a:buNone/>
            </a:pP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(x == y);</a:t>
            </a:r>
          </a:p>
          <a:p>
            <a:pPr marL="0" indent="0">
              <a:buNone/>
            </a:pP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015231" y="4448342"/>
            <a:ext cx="51135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0070C0"/>
                </a:solidFill>
              </a:rPr>
              <a:t>Does this print out </a:t>
            </a:r>
            <a:r>
              <a:rPr lang="en-US" sz="3600" b="1" dirty="0">
                <a:solidFill>
                  <a:srgbClr val="0070C0"/>
                </a:solidFill>
              </a:rPr>
              <a:t>true</a:t>
            </a:r>
            <a:r>
              <a:rPr lang="en-US" sz="3600" dirty="0">
                <a:solidFill>
                  <a:srgbClr val="0070C0"/>
                </a:solidFill>
              </a:rPr>
              <a:t> or </a:t>
            </a:r>
            <a:r>
              <a:rPr lang="en-US" sz="3600" b="1" dirty="0">
                <a:solidFill>
                  <a:srgbClr val="0070C0"/>
                </a:solidFill>
              </a:rPr>
              <a:t>false</a:t>
            </a:r>
            <a:r>
              <a:rPr lang="en-US" sz="3600" dirty="0">
                <a:solidFill>
                  <a:srgbClr val="0070C0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300217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091" y="2087254"/>
            <a:ext cx="6677884" cy="218886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TextBox 4"/>
          <p:cNvSpPr txBox="1"/>
          <p:nvPr/>
        </p:nvSpPr>
        <p:spPr>
          <a:xfrm>
            <a:off x="1882264" y="4821204"/>
            <a:ext cx="51135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0070C0"/>
                </a:solidFill>
              </a:rPr>
              <a:t>Does this print out </a:t>
            </a:r>
            <a:r>
              <a:rPr lang="en-US" sz="3600" b="1" dirty="0">
                <a:solidFill>
                  <a:srgbClr val="0070C0"/>
                </a:solidFill>
              </a:rPr>
              <a:t>true</a:t>
            </a:r>
            <a:r>
              <a:rPr lang="en-US" sz="3600" dirty="0">
                <a:solidFill>
                  <a:srgbClr val="0070C0"/>
                </a:solidFill>
              </a:rPr>
              <a:t> or </a:t>
            </a:r>
            <a:r>
              <a:rPr lang="en-US" sz="3600" b="1" dirty="0">
                <a:solidFill>
                  <a:srgbClr val="0070C0"/>
                </a:solidFill>
              </a:rPr>
              <a:t>false</a:t>
            </a:r>
            <a:r>
              <a:rPr lang="en-US" sz="3600" dirty="0">
                <a:solidFill>
                  <a:srgbClr val="0070C0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933226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010000"/>
              </a:solidFill>
            </a:endParaRPr>
          </a:p>
        </p:txBody>
      </p:sp>
      <p:sp>
        <p:nvSpPr>
          <p:cNvPr id="34818" name="TextBox 1"/>
          <p:cNvSpPr txBox="1">
            <a:spLocks noChangeArrowheads="1"/>
          </p:cNvSpPr>
          <p:nvPr/>
        </p:nvSpPr>
        <p:spPr bwMode="auto">
          <a:xfrm>
            <a:off x="-152400" y="2733675"/>
            <a:ext cx="96774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Practice </a:t>
            </a:r>
            <a:r>
              <a:rPr lang="mr-IN" sz="3600" dirty="0">
                <a:solidFill>
                  <a:schemeClr val="bg1"/>
                </a:solidFill>
                <a:latin typeface="Courier"/>
                <a:cs typeface="Courier"/>
              </a:rPr>
              <a:t>–</a:t>
            </a:r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 Chapter 3: Twins</a:t>
            </a:r>
          </a:p>
        </p:txBody>
      </p:sp>
    </p:spTree>
    <p:extLst>
      <p:ext uri="{BB962C8B-B14F-4D97-AF65-F5344CB8AC3E}">
        <p14:creationId xmlns:p14="http://schemas.microsoft.com/office/powerpoint/2010/main" val="6729705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36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Instance Variables</a:t>
            </a:r>
          </a:p>
        </p:txBody>
      </p:sp>
      <p:sp>
        <p:nvSpPr>
          <p:cNvPr id="12636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altLang="x-none" sz="2300" dirty="0">
                <a:latin typeface="Consolas" charset="0"/>
              </a:rPr>
              <a:t>private </a:t>
            </a:r>
            <a:r>
              <a:rPr lang="en-US" altLang="x-none" sz="2300" b="1" i="1" dirty="0">
                <a:latin typeface="Consolas" charset="0"/>
              </a:rPr>
              <a:t>type name</a:t>
            </a:r>
            <a:r>
              <a:rPr lang="en-US" altLang="x-none" sz="2300" dirty="0">
                <a:latin typeface="Consolas" charset="0"/>
              </a:rPr>
              <a:t>;  </a:t>
            </a:r>
            <a:r>
              <a:rPr lang="en-US" altLang="x-none" sz="2300" dirty="0">
                <a:solidFill>
                  <a:srgbClr val="008000"/>
                </a:solidFill>
                <a:latin typeface="Consolas" charset="0"/>
              </a:rPr>
              <a:t>// declared outside of any method</a:t>
            </a:r>
          </a:p>
          <a:p>
            <a:endParaRPr lang="en-US" altLang="x-none" b="1" dirty="0">
              <a:latin typeface="Consolas" charset="0"/>
            </a:endParaRPr>
          </a:p>
          <a:p>
            <a:r>
              <a:rPr lang="en-US" altLang="x-none" b="1" dirty="0"/>
              <a:t>Instance variable</a:t>
            </a:r>
            <a:r>
              <a:rPr lang="en-US" altLang="x-none" dirty="0"/>
              <a:t>: A variable that lives outside of any method.</a:t>
            </a:r>
          </a:p>
          <a:p>
            <a:pPr lvl="1"/>
            <a:r>
              <a:rPr lang="en-US" altLang="x-none" sz="2400" dirty="0"/>
              <a:t>The </a:t>
            </a:r>
            <a:r>
              <a:rPr lang="en-US" altLang="x-none" sz="2400" i="1" dirty="0"/>
              <a:t>scope</a:t>
            </a:r>
            <a:r>
              <a:rPr lang="en-US" altLang="x-none" sz="2400" dirty="0"/>
              <a:t> of an instance variable is throughout an entire file (class).</a:t>
            </a:r>
          </a:p>
          <a:p>
            <a:pPr lvl="1"/>
            <a:endParaRPr lang="en-US" altLang="x-none" sz="2400" dirty="0"/>
          </a:p>
          <a:p>
            <a:pPr lvl="1"/>
            <a:r>
              <a:rPr lang="en-US" altLang="x-none" sz="2400" dirty="0"/>
              <a:t>Useful for data that must persist throughout the program, or that cannot be stored as local variables or parameters (event handlers).</a:t>
            </a:r>
          </a:p>
          <a:p>
            <a:pPr lvl="1"/>
            <a:endParaRPr lang="en-US" altLang="x-none" sz="2400" dirty="0"/>
          </a:p>
          <a:p>
            <a:pPr lvl="1"/>
            <a:r>
              <a:rPr lang="en-US" altLang="x-none" sz="2400" i="1" dirty="0">
                <a:solidFill>
                  <a:srgbClr val="8C1515"/>
                </a:solidFill>
              </a:rPr>
              <a:t>It is bad style to overuse instance variables</a:t>
            </a:r>
            <a:endParaRPr lang="en-US" altLang="x-none" sz="2400" dirty="0"/>
          </a:p>
        </p:txBody>
      </p:sp>
    </p:spTree>
    <p:extLst>
      <p:ext uri="{BB962C8B-B14F-4D97-AF65-F5344CB8AC3E}">
        <p14:creationId xmlns:p14="http://schemas.microsoft.com/office/powerpoint/2010/main" val="67217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36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36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36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36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36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63619" grpId="0" uiExpand="1" build="p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public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void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 run() {</a:t>
            </a:r>
          </a:p>
          <a:p>
            <a:pPr marL="0" indent="0">
              <a:buNone/>
            </a:pP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 x = 5;</a:t>
            </a:r>
          </a:p>
          <a:p>
            <a:pPr marL="0" indent="0">
              <a:buNone/>
            </a:pP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 y = x;</a:t>
            </a:r>
          </a:p>
          <a:p>
            <a:pPr marL="0" indent="0">
              <a:buNone/>
            </a:pP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	y += 2;</a:t>
            </a:r>
          </a:p>
          <a:p>
            <a:pPr marL="0" indent="0">
              <a:buNone/>
            </a:pP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(y);</a:t>
            </a:r>
          </a:p>
          <a:p>
            <a:pPr marL="0" indent="0">
              <a:buNone/>
            </a:pP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(x);</a:t>
            </a:r>
          </a:p>
          <a:p>
            <a:pPr marL="0" indent="0">
              <a:buNone/>
            </a:pP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015231" y="4448342"/>
            <a:ext cx="51135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0070C0"/>
                </a:solidFill>
              </a:rPr>
              <a:t>What is printed out?</a:t>
            </a:r>
          </a:p>
        </p:txBody>
      </p:sp>
    </p:spTree>
    <p:extLst>
      <p:ext uri="{BB962C8B-B14F-4D97-AF65-F5344CB8AC3E}">
        <p14:creationId xmlns:p14="http://schemas.microsoft.com/office/powerpoint/2010/main" val="500398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public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void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 run() {</a:t>
            </a:r>
          </a:p>
          <a:p>
            <a:pPr marL="0" indent="0">
              <a:buNone/>
            </a:pP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GOval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 oval = </a:t>
            </a:r>
            <a:r>
              <a:rPr lang="en-US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GOval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(0, 0, 50, 50);</a:t>
            </a:r>
          </a:p>
          <a:p>
            <a:pPr marL="0" indent="0">
              <a:buNone/>
            </a:pP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GOval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 oval2 = oval1;</a:t>
            </a:r>
          </a:p>
          <a:p>
            <a:pPr marL="0" indent="0">
              <a:buNone/>
            </a:pP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	oval2.setColor(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Color.BLUE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pPr marL="0" indent="0">
              <a:buNone/>
            </a:pP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	add(oval2);</a:t>
            </a:r>
          </a:p>
          <a:p>
            <a:pPr marL="0" indent="0">
              <a:buNone/>
            </a:pP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	add(oval);</a:t>
            </a:r>
          </a:p>
          <a:p>
            <a:pPr marL="0" indent="0">
              <a:buNone/>
            </a:pP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015231" y="4448342"/>
            <a:ext cx="51135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0070C0"/>
                </a:solidFill>
              </a:rPr>
              <a:t>What color are oval and oval2?</a:t>
            </a:r>
          </a:p>
        </p:txBody>
      </p:sp>
    </p:spTree>
    <p:extLst>
      <p:ext uri="{BB962C8B-B14F-4D97-AF65-F5344CB8AC3E}">
        <p14:creationId xmlns:p14="http://schemas.microsoft.com/office/powerpoint/2010/main" val="988196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010000"/>
              </a:solidFill>
            </a:endParaRPr>
          </a:p>
        </p:txBody>
      </p:sp>
      <p:sp>
        <p:nvSpPr>
          <p:cNvPr id="34818" name="TextBox 1"/>
          <p:cNvSpPr txBox="1">
            <a:spLocks noChangeArrowheads="1"/>
          </p:cNvSpPr>
          <p:nvPr/>
        </p:nvSpPr>
        <p:spPr bwMode="auto">
          <a:xfrm>
            <a:off x="-152400" y="2733675"/>
            <a:ext cx="96774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200" dirty="0">
                <a:solidFill>
                  <a:schemeClr val="bg1"/>
                </a:solidFill>
                <a:latin typeface="Courier"/>
                <a:cs typeface="Courier"/>
              </a:rPr>
              <a:t>Practice </a:t>
            </a:r>
            <a:r>
              <a:rPr lang="mr-IN" sz="3200" dirty="0">
                <a:solidFill>
                  <a:schemeClr val="bg1"/>
                </a:solidFill>
                <a:latin typeface="Courier"/>
                <a:cs typeface="Courier"/>
              </a:rPr>
              <a:t>–</a:t>
            </a:r>
            <a:r>
              <a:rPr lang="en-US" sz="3200" dirty="0">
                <a:solidFill>
                  <a:schemeClr val="bg1"/>
                </a:solidFill>
                <a:latin typeface="Courier"/>
                <a:cs typeface="Courier"/>
              </a:rPr>
              <a:t> Chapter 4: Leaving the Nest</a:t>
            </a:r>
          </a:p>
        </p:txBody>
      </p:sp>
    </p:spTree>
    <p:extLst>
      <p:ext uri="{BB962C8B-B14F-4D97-AF65-F5344CB8AC3E}">
        <p14:creationId xmlns:p14="http://schemas.microsoft.com/office/powerpoint/2010/main" val="375626771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public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void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 run() {</a:t>
            </a:r>
          </a:p>
          <a:p>
            <a:pPr marL="0" indent="0">
              <a:buNone/>
            </a:pP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 x = 2;</a:t>
            </a:r>
          </a:p>
          <a:p>
            <a:pPr marL="0" indent="0">
              <a:buNone/>
            </a:pP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addFive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(x);</a:t>
            </a:r>
          </a:p>
          <a:p>
            <a:pPr marL="0" indent="0">
              <a:buNone/>
            </a:pP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(x);</a:t>
            </a:r>
          </a:p>
          <a:p>
            <a:pPr marL="0" indent="0">
              <a:buNone/>
            </a:pP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}</a:t>
            </a:r>
          </a:p>
          <a:p>
            <a:pPr marL="0" indent="0">
              <a:buNone/>
            </a:pPr>
            <a:endParaRPr lang="en-US" b="1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private void 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addFive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num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) {</a:t>
            </a:r>
          </a:p>
          <a:p>
            <a:pPr marL="0" indent="0">
              <a:buNone/>
            </a:pP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num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 += 5;</a:t>
            </a:r>
          </a:p>
          <a:p>
            <a:pPr marL="0" indent="0">
              <a:buNone/>
            </a:pP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}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015231" y="5522541"/>
            <a:ext cx="51135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0070C0"/>
                </a:solidFill>
              </a:rPr>
              <a:t>What is printed out?</a:t>
            </a:r>
          </a:p>
        </p:txBody>
      </p:sp>
    </p:spTree>
    <p:extLst>
      <p:ext uri="{BB962C8B-B14F-4D97-AF65-F5344CB8AC3E}">
        <p14:creationId xmlns:p14="http://schemas.microsoft.com/office/powerpoint/2010/main" val="1797544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public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void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 run() {</a:t>
            </a:r>
          </a:p>
          <a:p>
            <a:pPr marL="0" indent="0">
              <a:buNone/>
            </a:pP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GRect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rect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 = new 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GRect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(0, 0, 50, 50);</a:t>
            </a:r>
          </a:p>
          <a:p>
            <a:pPr marL="0" indent="0">
              <a:buNone/>
            </a:pP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makeBlue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rect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);	</a:t>
            </a:r>
          </a:p>
          <a:p>
            <a:pPr marL="0" indent="0">
              <a:buNone/>
            </a:pP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	add(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rect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pPr marL="0" indent="0">
              <a:buNone/>
            </a:pP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}</a:t>
            </a:r>
          </a:p>
          <a:p>
            <a:pPr marL="0" indent="0">
              <a:buNone/>
            </a:pPr>
            <a:endParaRPr lang="en-US" b="1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private void 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makeBlue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GRect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 box) {</a:t>
            </a:r>
          </a:p>
          <a:p>
            <a:pPr marL="0" indent="0">
              <a:buNone/>
            </a:pP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box.setColor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Color.BLUE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pPr marL="0" indent="0">
              <a:buNone/>
            </a:pP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}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015231" y="5522541"/>
            <a:ext cx="51135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0070C0"/>
                </a:solidFill>
              </a:rPr>
              <a:t>What color is </a:t>
            </a:r>
            <a:r>
              <a:rPr lang="en-US" sz="3600" dirty="0" err="1">
                <a:solidFill>
                  <a:srgbClr val="0070C0"/>
                </a:solidFill>
              </a:rPr>
              <a:t>rect</a:t>
            </a:r>
            <a:r>
              <a:rPr lang="en-US" sz="3600" dirty="0">
                <a:solidFill>
                  <a:srgbClr val="0070C0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686702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Primitives vs. Objects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4800" b="1" dirty="0"/>
              <a:t>Primitives </a:t>
            </a:r>
            <a:r>
              <a:rPr lang="en-US" sz="4800" dirty="0"/>
              <a:t>store their actual values. </a:t>
            </a:r>
            <a:r>
              <a:rPr lang="en-US" sz="4800" b="1" dirty="0"/>
              <a:t>Objects</a:t>
            </a:r>
            <a:r>
              <a:rPr lang="en-US" sz="4800" dirty="0"/>
              <a:t> store their </a:t>
            </a:r>
            <a:r>
              <a:rPr lang="en-US" sz="4800" i="1" dirty="0"/>
              <a:t>locations</a:t>
            </a:r>
            <a:r>
              <a:rPr lang="en-US" sz="4800" dirty="0"/>
              <a:t>.</a:t>
            </a:r>
          </a:p>
          <a:p>
            <a:pPr marL="0" indent="0" algn="ctr">
              <a:buNone/>
            </a:pPr>
            <a:endParaRPr lang="en-US" sz="4800" b="1" dirty="0"/>
          </a:p>
          <a:p>
            <a:pPr marL="0" indent="0" algn="ctr">
              <a:buNone/>
            </a:pPr>
            <a:r>
              <a:rPr lang="en-US" sz="4800" dirty="0"/>
              <a:t>This affects how your code behaves!</a:t>
            </a:r>
          </a:p>
        </p:txBody>
      </p:sp>
    </p:spTree>
    <p:extLst>
      <p:ext uri="{BB962C8B-B14F-4D97-AF65-F5344CB8AC3E}">
        <p14:creationId xmlns:p14="http://schemas.microsoft.com/office/powerpoint/2010/main" val="885025922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getElementAt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b="1" dirty="0" err="1">
                <a:ea typeface="Courier" charset="0"/>
                <a:cs typeface="Courier" charset="0"/>
              </a:rPr>
              <a:t>getElementAt</a:t>
            </a:r>
            <a:r>
              <a:rPr lang="en-US" sz="3200" b="1" dirty="0">
                <a:ea typeface="Courier" charset="0"/>
                <a:cs typeface="Courier" charset="0"/>
              </a:rPr>
              <a:t> </a:t>
            </a:r>
            <a:r>
              <a:rPr lang="en-US" sz="3200" dirty="0">
                <a:ea typeface="Courier" charset="0"/>
                <a:cs typeface="Courier" charset="0"/>
              </a:rPr>
              <a:t>returns a </a:t>
            </a:r>
            <a:r>
              <a:rPr lang="en-US" sz="3200" i="1" dirty="0">
                <a:ea typeface="Courier" charset="0"/>
                <a:cs typeface="Courier" charset="0"/>
              </a:rPr>
              <a:t>reference</a:t>
            </a:r>
            <a:r>
              <a:rPr lang="en-US" sz="3200" dirty="0">
                <a:ea typeface="Courier" charset="0"/>
                <a:cs typeface="Courier" charset="0"/>
              </a:rPr>
              <a:t> to an object.</a:t>
            </a:r>
          </a:p>
          <a:p>
            <a:pPr marL="0" indent="0">
              <a:buNone/>
            </a:pPr>
            <a:endParaRPr lang="en-US" b="1" dirty="0">
              <a:solidFill>
                <a:srgbClr val="7030A0"/>
              </a:solidFill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GRect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rect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GRect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(0, 0, 50, 50);</a:t>
            </a:r>
          </a:p>
          <a:p>
            <a:pPr marL="0" indent="0">
              <a:buNone/>
            </a:pP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add(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rect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pPr marL="0" indent="0">
              <a:buNone/>
            </a:pP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...</a:t>
            </a:r>
          </a:p>
          <a:p>
            <a:pPr marL="0" indent="0">
              <a:buNone/>
            </a:pP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GObject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obj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getElementAt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(25, 25);</a:t>
            </a:r>
          </a:p>
          <a:p>
            <a:pPr marL="0" indent="0">
              <a:buNone/>
            </a:pP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obj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 == 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rect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);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015231" y="5566929"/>
            <a:ext cx="51135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0070C0"/>
                </a:solidFill>
              </a:rPr>
              <a:t>This prints </a:t>
            </a:r>
            <a:r>
              <a:rPr lang="en-US" sz="3600" b="1" dirty="0">
                <a:solidFill>
                  <a:srgbClr val="0070C0"/>
                </a:solidFill>
              </a:rPr>
              <a:t>true</a:t>
            </a:r>
            <a:r>
              <a:rPr lang="en-US" sz="3600" dirty="0">
                <a:solidFill>
                  <a:srgbClr val="0070C0"/>
                </a:solidFill>
              </a:rPr>
              <a:t>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9F1B03-75E6-784E-9094-9E1946D9E295}"/>
              </a:ext>
            </a:extLst>
          </p:cNvPr>
          <p:cNvSpPr txBox="1"/>
          <p:nvPr/>
        </p:nvSpPr>
        <p:spPr>
          <a:xfrm>
            <a:off x="683046" y="6314899"/>
            <a:ext cx="1961002" cy="369332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See location 1024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1CA780-943F-6B41-95F4-C13963A695C1}"/>
              </a:ext>
            </a:extLst>
          </p:cNvPr>
          <p:cNvSpPr txBox="1"/>
          <p:nvPr/>
        </p:nvSpPr>
        <p:spPr>
          <a:xfrm>
            <a:off x="683046" y="5996328"/>
            <a:ext cx="1961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obj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7D4DAF-BC9F-9940-9013-1DC38AF8EAF2}"/>
              </a:ext>
            </a:extLst>
          </p:cNvPr>
          <p:cNvSpPr txBox="1"/>
          <p:nvPr/>
        </p:nvSpPr>
        <p:spPr>
          <a:xfrm>
            <a:off x="683046" y="5516827"/>
            <a:ext cx="1961002" cy="369332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See location 1024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45DBD35-F67B-824F-9AE4-271AD25F117C}"/>
              </a:ext>
            </a:extLst>
          </p:cNvPr>
          <p:cNvSpPr txBox="1"/>
          <p:nvPr/>
        </p:nvSpPr>
        <p:spPr>
          <a:xfrm>
            <a:off x="683046" y="5198256"/>
            <a:ext cx="1961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rect</a:t>
            </a:r>
            <a:endParaRPr lang="en-US" dirty="0"/>
          </a:p>
        </p:txBody>
      </p:sp>
      <p:sp>
        <p:nvSpPr>
          <p:cNvPr id="12" name="Cloud 11">
            <a:extLst>
              <a:ext uri="{FF2B5EF4-FFF2-40B4-BE49-F238E27FC236}">
                <a16:creationId xmlns:a16="http://schemas.microsoft.com/office/drawing/2014/main" id="{C4F2B453-8BAF-BF40-9CD2-24E480700A99}"/>
              </a:ext>
            </a:extLst>
          </p:cNvPr>
          <p:cNvSpPr/>
          <p:nvPr/>
        </p:nvSpPr>
        <p:spPr>
          <a:xfrm>
            <a:off x="6621137" y="5167893"/>
            <a:ext cx="2159306" cy="1516338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x = 0</a:t>
            </a:r>
          </a:p>
          <a:p>
            <a:pPr algn="ctr"/>
            <a:r>
              <a:rPr lang="en-US" dirty="0">
                <a:solidFill>
                  <a:srgbClr val="00B050"/>
                </a:solidFill>
              </a:rPr>
              <a:t>y = 0</a:t>
            </a:r>
          </a:p>
          <a:p>
            <a:pPr algn="ctr"/>
            <a:r>
              <a:rPr lang="en-US" dirty="0">
                <a:solidFill>
                  <a:srgbClr val="00B050"/>
                </a:solidFill>
              </a:rPr>
              <a:t>width = 50</a:t>
            </a:r>
          </a:p>
          <a:p>
            <a:pPr algn="ctr"/>
            <a:r>
              <a:rPr lang="en-US" dirty="0">
                <a:solidFill>
                  <a:srgbClr val="00B050"/>
                </a:solidFill>
              </a:rPr>
              <a:t>height = 50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3A7413C-8A9F-2347-9F1C-04DA2863DEBF}"/>
              </a:ext>
            </a:extLst>
          </p:cNvPr>
          <p:cNvSpPr txBox="1"/>
          <p:nvPr/>
        </p:nvSpPr>
        <p:spPr>
          <a:xfrm>
            <a:off x="7277495" y="4830827"/>
            <a:ext cx="846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1024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1AEB8C3-BCF3-4545-8142-8AB328DEAA53}"/>
              </a:ext>
            </a:extLst>
          </p:cNvPr>
          <p:cNvCxnSpPr>
            <a:stCxn id="6" idx="3"/>
          </p:cNvCxnSpPr>
          <p:nvPr/>
        </p:nvCxnSpPr>
        <p:spPr>
          <a:xfrm flipV="1">
            <a:off x="2644048" y="6314899"/>
            <a:ext cx="3977089" cy="184666"/>
          </a:xfrm>
          <a:prstGeom prst="straightConnector1">
            <a:avLst/>
          </a:prstGeom>
          <a:ln w="127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CE22E2D-6058-8A48-8B25-DC0993A06FFA}"/>
              </a:ext>
            </a:extLst>
          </p:cNvPr>
          <p:cNvCxnSpPr>
            <a:cxnSpLocks/>
          </p:cNvCxnSpPr>
          <p:nvPr/>
        </p:nvCxnSpPr>
        <p:spPr>
          <a:xfrm flipV="1">
            <a:off x="2644048" y="5494262"/>
            <a:ext cx="4153359" cy="165000"/>
          </a:xfrm>
          <a:prstGeom prst="straightConnector1">
            <a:avLst/>
          </a:prstGeom>
          <a:ln w="127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FB34ACE-CD17-CA43-BE59-EDCCFF063064}"/>
              </a:ext>
            </a:extLst>
          </p:cNvPr>
          <p:cNvSpPr txBox="1"/>
          <p:nvPr/>
        </p:nvSpPr>
        <p:spPr>
          <a:xfrm>
            <a:off x="1253596" y="4830827"/>
            <a:ext cx="8199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Comic Sans MS" panose="030F0902030302020204" pitchFamily="66" charset="0"/>
              </a:rPr>
              <a:t>Stack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96720A4-6F90-9C44-B83F-062BCAD64FDB}"/>
              </a:ext>
            </a:extLst>
          </p:cNvPr>
          <p:cNvSpPr txBox="1"/>
          <p:nvPr/>
        </p:nvSpPr>
        <p:spPr>
          <a:xfrm>
            <a:off x="7277495" y="4461495"/>
            <a:ext cx="743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Comic Sans MS" panose="030F0902030302020204" pitchFamily="66" charset="0"/>
              </a:rPr>
              <a:t>Heap</a:t>
            </a:r>
          </a:p>
        </p:txBody>
      </p:sp>
    </p:spTree>
    <p:extLst>
      <p:ext uri="{BB962C8B-B14F-4D97-AF65-F5344CB8AC3E}">
        <p14:creationId xmlns:p14="http://schemas.microsoft.com/office/powerpoint/2010/main" val="1437590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7" grpId="0"/>
      <p:bldP spid="10" grpId="0" animBg="1"/>
      <p:bldP spid="11" grpId="0"/>
      <p:bldP spid="12" grpId="0" animBg="1"/>
      <p:bldP spid="13" grpId="0"/>
      <p:bldP spid="18" grpId="0"/>
      <p:bldP spid="19" grpId="0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024AA-958C-494A-9A44-B340ECC3B1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en-US" dirty="0"/>
              <a:t>One-Pager: Stack/Heap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551E04-219C-2B4B-85AD-8F3A0C3FA1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1877458"/>
          </a:xfrm>
        </p:spPr>
        <p:txBody>
          <a:bodyPr/>
          <a:lstStyle/>
          <a:p>
            <a:pPr marL="0" indent="0">
              <a:buNone/>
            </a:pP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 x = 27;</a:t>
            </a:r>
          </a:p>
          <a:p>
            <a:pPr marL="0" indent="0">
              <a:buNone/>
            </a:pP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 y = x;</a:t>
            </a:r>
          </a:p>
          <a:p>
            <a:pPr marL="0" indent="0">
              <a:buNone/>
            </a:pP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GRect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rect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GRect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(0, 0, 50, 50);</a:t>
            </a:r>
          </a:p>
          <a:p>
            <a:pPr marL="0" indent="0">
              <a:buNone/>
            </a:pP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Grect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 box = 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rect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; 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A8A108-C458-014A-AF0F-B90DB9215286}"/>
              </a:ext>
            </a:extLst>
          </p:cNvPr>
          <p:cNvSpPr txBox="1"/>
          <p:nvPr/>
        </p:nvSpPr>
        <p:spPr>
          <a:xfrm>
            <a:off x="179880" y="6341848"/>
            <a:ext cx="1961002" cy="369332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See location 1024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82A6F7-6155-5B4D-9951-927906C6A14F}"/>
              </a:ext>
            </a:extLst>
          </p:cNvPr>
          <p:cNvSpPr txBox="1"/>
          <p:nvPr/>
        </p:nvSpPr>
        <p:spPr>
          <a:xfrm>
            <a:off x="179880" y="6023277"/>
            <a:ext cx="1961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obj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A113A4-A519-CE49-A944-EB7676B91735}"/>
              </a:ext>
            </a:extLst>
          </p:cNvPr>
          <p:cNvSpPr txBox="1"/>
          <p:nvPr/>
        </p:nvSpPr>
        <p:spPr>
          <a:xfrm>
            <a:off x="179880" y="5609230"/>
            <a:ext cx="1961002" cy="369332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See location 1024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90B816-30FA-B04B-A1E2-C66DF2E02D99}"/>
              </a:ext>
            </a:extLst>
          </p:cNvPr>
          <p:cNvSpPr txBox="1"/>
          <p:nvPr/>
        </p:nvSpPr>
        <p:spPr>
          <a:xfrm>
            <a:off x="179880" y="5290659"/>
            <a:ext cx="1961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rect</a:t>
            </a:r>
            <a:endParaRPr lang="en-US" dirty="0"/>
          </a:p>
        </p:txBody>
      </p:sp>
      <p:sp>
        <p:nvSpPr>
          <p:cNvPr id="9" name="Cloud 8">
            <a:extLst>
              <a:ext uri="{FF2B5EF4-FFF2-40B4-BE49-F238E27FC236}">
                <a16:creationId xmlns:a16="http://schemas.microsoft.com/office/drawing/2014/main" id="{CD4467F2-21BA-4D46-8957-24A9B9508B57}"/>
              </a:ext>
            </a:extLst>
          </p:cNvPr>
          <p:cNvSpPr/>
          <p:nvPr/>
        </p:nvSpPr>
        <p:spPr>
          <a:xfrm>
            <a:off x="6117971" y="4826706"/>
            <a:ext cx="2159306" cy="1516338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x = 0</a:t>
            </a:r>
          </a:p>
          <a:p>
            <a:pPr algn="ctr"/>
            <a:r>
              <a:rPr lang="en-US" dirty="0">
                <a:solidFill>
                  <a:srgbClr val="00B050"/>
                </a:solidFill>
              </a:rPr>
              <a:t>y = 0</a:t>
            </a:r>
          </a:p>
          <a:p>
            <a:pPr algn="ctr"/>
            <a:r>
              <a:rPr lang="en-US" dirty="0">
                <a:solidFill>
                  <a:srgbClr val="00B050"/>
                </a:solidFill>
              </a:rPr>
              <a:t>width = 50</a:t>
            </a:r>
          </a:p>
          <a:p>
            <a:pPr algn="ctr"/>
            <a:r>
              <a:rPr lang="en-US" dirty="0">
                <a:solidFill>
                  <a:srgbClr val="00B050"/>
                </a:solidFill>
              </a:rPr>
              <a:t>height = 50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B35556E-C083-D84A-B9DD-BD159F9E239A}"/>
              </a:ext>
            </a:extLst>
          </p:cNvPr>
          <p:cNvSpPr txBox="1"/>
          <p:nvPr/>
        </p:nvSpPr>
        <p:spPr>
          <a:xfrm>
            <a:off x="6687050" y="4463149"/>
            <a:ext cx="882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0x400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FC3E0A0-51B3-E44F-8A25-89CF84E38985}"/>
              </a:ext>
            </a:extLst>
          </p:cNvPr>
          <p:cNvCxnSpPr>
            <a:cxnSpLocks/>
            <a:stCxn id="5" idx="3"/>
            <a:endCxn id="9" idx="2"/>
          </p:cNvCxnSpPr>
          <p:nvPr/>
        </p:nvCxnSpPr>
        <p:spPr>
          <a:xfrm flipV="1">
            <a:off x="2140882" y="5584875"/>
            <a:ext cx="3983787" cy="941639"/>
          </a:xfrm>
          <a:prstGeom prst="straightConnector1">
            <a:avLst/>
          </a:prstGeom>
          <a:ln w="127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9B9B6C9-57A9-8F48-BC4F-836C68D3E675}"/>
              </a:ext>
            </a:extLst>
          </p:cNvPr>
          <p:cNvCxnSpPr>
            <a:cxnSpLocks/>
            <a:endCxn id="9" idx="2"/>
          </p:cNvCxnSpPr>
          <p:nvPr/>
        </p:nvCxnSpPr>
        <p:spPr>
          <a:xfrm flipV="1">
            <a:off x="2140882" y="5584875"/>
            <a:ext cx="3983787" cy="227154"/>
          </a:xfrm>
          <a:prstGeom prst="straightConnector1">
            <a:avLst/>
          </a:prstGeom>
          <a:ln w="127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66F6F0B-3302-934D-99A8-7C92CB790380}"/>
              </a:ext>
            </a:extLst>
          </p:cNvPr>
          <p:cNvSpPr txBox="1"/>
          <p:nvPr/>
        </p:nvSpPr>
        <p:spPr>
          <a:xfrm>
            <a:off x="743639" y="3171906"/>
            <a:ext cx="8199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Comic Sans MS" panose="030F0902030302020204" pitchFamily="66" charset="0"/>
              </a:rPr>
              <a:t>Stack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CC44F6A-E427-AC40-8436-68C161838F08}"/>
              </a:ext>
            </a:extLst>
          </p:cNvPr>
          <p:cNvSpPr txBox="1"/>
          <p:nvPr/>
        </p:nvSpPr>
        <p:spPr>
          <a:xfrm>
            <a:off x="6825804" y="3172858"/>
            <a:ext cx="743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Comic Sans MS" panose="030F0902030302020204" pitchFamily="66" charset="0"/>
              </a:rPr>
              <a:t>Heap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52BFDB5-626C-7D4A-8561-B6F7C313B9AF}"/>
              </a:ext>
            </a:extLst>
          </p:cNvPr>
          <p:cNvSpPr txBox="1"/>
          <p:nvPr/>
        </p:nvSpPr>
        <p:spPr>
          <a:xfrm>
            <a:off x="179880" y="4876613"/>
            <a:ext cx="1961002" cy="369332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27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5B89B1D-7EAA-BF47-A44E-9A6A7B0D4200}"/>
              </a:ext>
            </a:extLst>
          </p:cNvPr>
          <p:cNvSpPr txBox="1"/>
          <p:nvPr/>
        </p:nvSpPr>
        <p:spPr>
          <a:xfrm>
            <a:off x="179880" y="4558042"/>
            <a:ext cx="1961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y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BED463A-6B27-6B46-A94D-BAA8C03ECF9F}"/>
              </a:ext>
            </a:extLst>
          </p:cNvPr>
          <p:cNvSpPr txBox="1"/>
          <p:nvPr/>
        </p:nvSpPr>
        <p:spPr>
          <a:xfrm>
            <a:off x="179880" y="4120308"/>
            <a:ext cx="1961002" cy="369332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27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1BC2F75-CC01-4546-9A15-41339BBED0D1}"/>
              </a:ext>
            </a:extLst>
          </p:cNvPr>
          <p:cNvSpPr txBox="1"/>
          <p:nvPr/>
        </p:nvSpPr>
        <p:spPr>
          <a:xfrm>
            <a:off x="179880" y="3797302"/>
            <a:ext cx="1961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x</a:t>
            </a:r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2ECA31C-5E7E-9C43-ABED-1F6BEC90ACEA}"/>
              </a:ext>
            </a:extLst>
          </p:cNvPr>
          <p:cNvSpPr txBox="1"/>
          <p:nvPr/>
        </p:nvSpPr>
        <p:spPr>
          <a:xfrm>
            <a:off x="2477193" y="5147565"/>
            <a:ext cx="33044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070C0"/>
                </a:solidFill>
              </a:rPr>
              <a:t>1024 == 0x400 (base 16!)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FBBF21C-93FE-4B45-BF2A-8F6C5C6C1901}"/>
              </a:ext>
            </a:extLst>
          </p:cNvPr>
          <p:cNvSpPr txBox="1"/>
          <p:nvPr/>
        </p:nvSpPr>
        <p:spPr>
          <a:xfrm>
            <a:off x="2907768" y="6316050"/>
            <a:ext cx="4289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070C0"/>
                </a:solidFill>
              </a:rPr>
              <a:t>Computer addresses use base 16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9435411-7BCE-FE4D-87D3-92F5B2FB0301}"/>
              </a:ext>
            </a:extLst>
          </p:cNvPr>
          <p:cNvSpPr txBox="1"/>
          <p:nvPr/>
        </p:nvSpPr>
        <p:spPr>
          <a:xfrm>
            <a:off x="2878824" y="1351238"/>
            <a:ext cx="38082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070C0"/>
                </a:solidFill>
              </a:rPr>
              <a:t>In Java, </a:t>
            </a:r>
            <a:r>
              <a:rPr lang="en-US" sz="2400" b="1" dirty="0">
                <a:solidFill>
                  <a:srgbClr val="7030A0"/>
                </a:solidFill>
                <a:latin typeface="Courier" pitchFamily="2" charset="0"/>
                <a:ea typeface="Courier" charset="0"/>
                <a:cs typeface="Courier" charset="0"/>
              </a:rPr>
              <a:t>new</a:t>
            </a:r>
            <a:r>
              <a:rPr lang="en-US" sz="2400" b="1" dirty="0">
                <a:solidFill>
                  <a:srgbClr val="7030A0"/>
                </a:solidFill>
                <a:ea typeface="Courier" charset="0"/>
                <a:cs typeface="Courier" charset="0"/>
              </a:rPr>
              <a:t> </a:t>
            </a:r>
            <a:r>
              <a:rPr lang="en-US" sz="2400" dirty="0">
                <a:solidFill>
                  <a:srgbClr val="0070C0"/>
                </a:solidFill>
              </a:rPr>
              <a:t>means create something in heap memory!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A673E3E-ECFF-F748-8DD0-D59ADBFE19C7}"/>
              </a:ext>
            </a:extLst>
          </p:cNvPr>
          <p:cNvSpPr txBox="1"/>
          <p:nvPr/>
        </p:nvSpPr>
        <p:spPr>
          <a:xfrm>
            <a:off x="2305138" y="3104854"/>
            <a:ext cx="421765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070C0"/>
                </a:solidFill>
              </a:rPr>
              <a:t>Strings are weird! Their variables store addresses to a special section of the heap. Detailed explanation on Piazza :)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55B226B-1DED-5A4C-B538-43D2EA0518BD}"/>
              </a:ext>
            </a:extLst>
          </p:cNvPr>
          <p:cNvSpPr txBox="1"/>
          <p:nvPr/>
        </p:nvSpPr>
        <p:spPr>
          <a:xfrm>
            <a:off x="6988257" y="1296269"/>
            <a:ext cx="20033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>
                <a:solidFill>
                  <a:srgbClr val="00B050"/>
                </a:solidFill>
              </a:rPr>
              <a:t>This slide is for curiosity only. Not required!</a:t>
            </a:r>
          </a:p>
        </p:txBody>
      </p:sp>
    </p:spTree>
    <p:extLst>
      <p:ext uri="{BB962C8B-B14F-4D97-AF65-F5344CB8AC3E}">
        <p14:creationId xmlns:p14="http://schemas.microsoft.com/office/powerpoint/2010/main" val="403150239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for Today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Review: events and instance variables</a:t>
            </a:r>
          </a:p>
          <a:p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A Boolean Aside</a:t>
            </a:r>
          </a:p>
          <a:p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Memory</a:t>
            </a:r>
          </a:p>
          <a:p>
            <a:r>
              <a:rPr lang="en-US" sz="3600" dirty="0"/>
              <a:t>Revisiting Whack-A-Mole</a:t>
            </a:r>
          </a:p>
          <a:p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Midterm tips</a:t>
            </a:r>
          </a:p>
        </p:txBody>
      </p:sp>
    </p:spTree>
    <p:extLst>
      <p:ext uri="{BB962C8B-B14F-4D97-AF65-F5344CB8AC3E}">
        <p14:creationId xmlns:p14="http://schemas.microsoft.com/office/powerpoint/2010/main" val="67504908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Revisiting Whack-A-Mole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Let’s revisit our Whack-A-Mole program to add some new functionality using what we just learned.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6887" y="2589237"/>
            <a:ext cx="5070225" cy="3665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1661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Whack-A-Mole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We used instance variables and events to make Whack-A-Mole!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6887" y="2053659"/>
            <a:ext cx="5070225" cy="3665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267340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for Today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Review: events and instance variables</a:t>
            </a:r>
          </a:p>
          <a:p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A Boolean Aside</a:t>
            </a:r>
          </a:p>
          <a:p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Memory</a:t>
            </a:r>
          </a:p>
          <a:p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Revisiting Whack-A-Mole</a:t>
            </a:r>
          </a:p>
          <a:p>
            <a:r>
              <a:rPr lang="en-US" sz="3600" dirty="0"/>
              <a:t>Midterm tips</a:t>
            </a:r>
          </a:p>
        </p:txBody>
      </p:sp>
    </p:spTree>
    <p:extLst>
      <p:ext uri="{BB962C8B-B14F-4D97-AF65-F5344CB8AC3E}">
        <p14:creationId xmlns:p14="http://schemas.microsoft.com/office/powerpoint/2010/main" val="3590050747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89BCC-C9BB-0E47-8946-16E914EAD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Midterm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FD7509-3140-5044-8AD0-6D24F19CCF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/>
              <a:t>Study strategies, in order of exam relevance</a:t>
            </a:r>
          </a:p>
          <a:p>
            <a:pPr lvl="1"/>
            <a:r>
              <a:rPr lang="en-US" sz="3400" dirty="0"/>
              <a:t>Sleep well for at least two days beforehand!</a:t>
            </a:r>
          </a:p>
          <a:p>
            <a:pPr lvl="1"/>
            <a:r>
              <a:rPr lang="en-US" sz="3400" dirty="0"/>
              <a:t>Do the practice exams under timed conditions</a:t>
            </a:r>
          </a:p>
          <a:p>
            <a:pPr lvl="1"/>
            <a:r>
              <a:rPr lang="en-US" sz="3400" dirty="0"/>
              <a:t>(Re-)do section problems from all handouts</a:t>
            </a:r>
          </a:p>
          <a:p>
            <a:pPr lvl="1"/>
            <a:r>
              <a:rPr lang="en-US" sz="3400" dirty="0"/>
              <a:t>Code up programs we wrote in lecture</a:t>
            </a:r>
          </a:p>
          <a:p>
            <a:pPr lvl="1"/>
            <a:r>
              <a:rPr lang="en-US" sz="3400" dirty="0"/>
              <a:t>Review lecture slides</a:t>
            </a:r>
          </a:p>
          <a:p>
            <a:pPr lvl="1"/>
            <a:r>
              <a:rPr lang="en-US" sz="3400" dirty="0"/>
              <a:t>Do </a:t>
            </a:r>
            <a:r>
              <a:rPr lang="en-US" sz="3400" dirty="0" err="1"/>
              <a:t>CodeStepByStep</a:t>
            </a:r>
            <a:r>
              <a:rPr lang="en-US" sz="3400" dirty="0"/>
              <a:t> practice problems</a:t>
            </a:r>
          </a:p>
          <a:p>
            <a:pPr lvl="1"/>
            <a:r>
              <a:rPr lang="en-US" sz="3400" dirty="0"/>
              <a:t>Read the textbook</a:t>
            </a:r>
          </a:p>
        </p:txBody>
      </p:sp>
    </p:spTree>
    <p:extLst>
      <p:ext uri="{BB962C8B-B14F-4D97-AF65-F5344CB8AC3E}">
        <p14:creationId xmlns:p14="http://schemas.microsoft.com/office/powerpoint/2010/main" val="1465152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89BCC-C9BB-0E47-8946-16E914EAD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Midterm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FD7509-3140-5044-8AD0-6D24F19CCF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/>
              <a:t>Strategies for taking the exam</a:t>
            </a:r>
          </a:p>
          <a:p>
            <a:pPr lvl="1"/>
            <a:r>
              <a:rPr lang="en-US" sz="3400" dirty="0"/>
              <a:t>Read over all the problems first</a:t>
            </a:r>
          </a:p>
          <a:p>
            <a:pPr lvl="2"/>
            <a:r>
              <a:rPr lang="en-US" sz="3200" dirty="0"/>
              <a:t>Seriously, I always have students who run out of time because they got stuck on one problem</a:t>
            </a:r>
          </a:p>
          <a:p>
            <a:pPr lvl="1"/>
            <a:r>
              <a:rPr lang="en-US" sz="3400" dirty="0"/>
              <a:t>If you don’t know exactly how to do something, write something approximate</a:t>
            </a:r>
          </a:p>
          <a:p>
            <a:pPr lvl="2"/>
            <a:r>
              <a:rPr lang="en-US" sz="3200" dirty="0"/>
              <a:t>If your syntax isn’t too far off, we’ll allow it</a:t>
            </a:r>
          </a:p>
          <a:p>
            <a:pPr lvl="2"/>
            <a:r>
              <a:rPr lang="en-US" sz="3200" dirty="0"/>
              <a:t>More importantly, it gets you unstuck so you can keep writing correct parts of the solution</a:t>
            </a:r>
          </a:p>
        </p:txBody>
      </p:sp>
    </p:spTree>
    <p:extLst>
      <p:ext uri="{BB962C8B-B14F-4D97-AF65-F5344CB8AC3E}">
        <p14:creationId xmlns:p14="http://schemas.microsoft.com/office/powerpoint/2010/main" val="969414389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89BCC-C9BB-0E47-8946-16E914EAD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Midterm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FD7509-3140-5044-8AD0-6D24F19CCF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/>
              <a:t>Methods that </a:t>
            </a:r>
            <a:r>
              <a:rPr lang="en-US" sz="3600" i="1" dirty="0"/>
              <a:t>might </a:t>
            </a:r>
            <a:r>
              <a:rPr lang="en-US" sz="3600" dirty="0"/>
              <a:t>be helpful</a:t>
            </a:r>
          </a:p>
          <a:p>
            <a:pPr lvl="1"/>
            <a:r>
              <a:rPr lang="en-US" sz="3400" dirty="0" err="1"/>
              <a:t>Integer.parseInt</a:t>
            </a:r>
            <a:r>
              <a:rPr lang="en-US" sz="3400" dirty="0"/>
              <a:t>: converts String to </a:t>
            </a:r>
            <a:r>
              <a:rPr lang="en-US" sz="3400" dirty="0" err="1"/>
              <a:t>int</a:t>
            </a:r>
            <a:r>
              <a:rPr lang="en-US" sz="3400" dirty="0"/>
              <a:t> if valid</a:t>
            </a:r>
          </a:p>
          <a:p>
            <a:pPr lvl="2"/>
            <a:r>
              <a:rPr lang="en-US" sz="3200" dirty="0"/>
              <a:t>Example: </a:t>
            </a: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x = </a:t>
            </a: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Integer.parseInt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(“27”);</a:t>
            </a:r>
          </a:p>
          <a:p>
            <a:pPr lvl="1"/>
            <a:r>
              <a:rPr lang="en-US" sz="3400" dirty="0" err="1">
                <a:cs typeface="Consolas" panose="020B0609020204030204" pitchFamily="49" charset="0"/>
              </a:rPr>
              <a:t>useDelimiter</a:t>
            </a:r>
            <a:r>
              <a:rPr lang="en-US" sz="3400" dirty="0">
                <a:cs typeface="Consolas" panose="020B0609020204030204" pitchFamily="49" charset="0"/>
              </a:rPr>
              <a:t>: tells a Scanner to split on a specified String rather than on whitespace</a:t>
            </a:r>
          </a:p>
          <a:p>
            <a:pPr lvl="2"/>
            <a:r>
              <a:rPr lang="en-US" sz="3200" dirty="0">
                <a:cs typeface="Consolas" panose="020B0609020204030204" pitchFamily="49" charset="0"/>
              </a:rPr>
              <a:t>Example: 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 line = “</a:t>
            </a:r>
            <a:r>
              <a:rPr lang="en-US" sz="28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a,b,c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”;</a:t>
            </a:r>
          </a:p>
          <a:p>
            <a:pPr lvl="2"/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Scanner tokens = new Scanner(line);</a:t>
            </a:r>
            <a:endParaRPr lang="en-US" sz="3200" dirty="0">
              <a:solidFill>
                <a:srgbClr val="000000"/>
              </a:solidFill>
              <a:latin typeface="Courier" pitchFamily="2" charset="0"/>
              <a:cs typeface="Consolas" panose="020B0609020204030204" pitchFamily="49" charset="0"/>
            </a:endParaRPr>
          </a:p>
          <a:p>
            <a:pPr lvl="2"/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tokens.useDelimiter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(“,”);</a:t>
            </a:r>
          </a:p>
          <a:p>
            <a:pPr lvl="2"/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println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tokens.next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());  </a:t>
            </a:r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prints “a”</a:t>
            </a:r>
            <a:endParaRPr lang="en-US" sz="28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2"/>
            <a:endParaRPr lang="en-US" sz="3200" dirty="0">
              <a:latin typeface="Courier" pitchFamily="2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8431352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/>
              <a:t>Review: events and instance variables</a:t>
            </a:r>
          </a:p>
          <a:p>
            <a:r>
              <a:rPr lang="en-US" sz="3600" dirty="0"/>
              <a:t>A Boolean Aside</a:t>
            </a:r>
          </a:p>
          <a:p>
            <a:r>
              <a:rPr lang="en-US" sz="3600" dirty="0"/>
              <a:t>Memory</a:t>
            </a:r>
          </a:p>
          <a:p>
            <a:r>
              <a:rPr lang="en-US" sz="3600" dirty="0"/>
              <a:t>Revisiting Whack-A-Mole</a:t>
            </a:r>
          </a:p>
          <a:p>
            <a:r>
              <a:rPr lang="en-US" sz="3600" dirty="0"/>
              <a:t>Midterm tips</a:t>
            </a:r>
          </a:p>
          <a:p>
            <a:endParaRPr lang="en-US" sz="3600" dirty="0"/>
          </a:p>
          <a:p>
            <a:pPr marL="0" indent="0">
              <a:buNone/>
            </a:pPr>
            <a:r>
              <a:rPr lang="en-US" sz="3600" b="1" dirty="0"/>
              <a:t>Good luck on the midterm!</a:t>
            </a:r>
          </a:p>
        </p:txBody>
      </p:sp>
    </p:spTree>
    <p:extLst>
      <p:ext uri="{BB962C8B-B14F-4D97-AF65-F5344CB8AC3E}">
        <p14:creationId xmlns:p14="http://schemas.microsoft.com/office/powerpoint/2010/main" val="20631793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/>
              <a:t>Exception</a:t>
            </a:r>
          </a:p>
        </p:txBody>
      </p:sp>
      <p:sp>
        <p:nvSpPr>
          <p:cNvPr id="12390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x-none" dirty="0"/>
              <a:t>If the user clicks an area with no mole, the program crashes.</a:t>
            </a:r>
          </a:p>
          <a:p>
            <a:pPr lvl="1"/>
            <a:r>
              <a:rPr lang="en-US" altLang="x-none" dirty="0"/>
              <a:t>A program crash in Java is called an </a:t>
            </a:r>
            <a:r>
              <a:rPr lang="en-US" altLang="x-none" b="1" dirty="0"/>
              <a:t>exception</a:t>
            </a:r>
            <a:r>
              <a:rPr lang="en-US" altLang="x-none" dirty="0"/>
              <a:t>.</a:t>
            </a:r>
          </a:p>
          <a:p>
            <a:pPr lvl="1"/>
            <a:r>
              <a:rPr lang="en-US" altLang="x-none" dirty="0"/>
              <a:t>When you get an exception, Eclipse shows red error text.</a:t>
            </a:r>
          </a:p>
          <a:p>
            <a:pPr lvl="1"/>
            <a:r>
              <a:rPr lang="en-US" altLang="x-none" dirty="0"/>
              <a:t>The error text shows the line number where the error occurred.</a:t>
            </a:r>
          </a:p>
          <a:p>
            <a:pPr lvl="1"/>
            <a:r>
              <a:rPr lang="en-US" altLang="x-none" dirty="0"/>
              <a:t>Why did this error happen?</a:t>
            </a:r>
          </a:p>
          <a:p>
            <a:pPr lvl="1"/>
            <a:r>
              <a:rPr lang="en-US" altLang="x-none" dirty="0"/>
              <a:t>How can we avoid this?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29" y="3881718"/>
            <a:ext cx="9144000" cy="2881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8378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Whack-A-Null?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3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public</a:t>
            </a:r>
            <a:r>
              <a:rPr lang="en-US" sz="23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3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void</a:t>
            </a:r>
            <a:r>
              <a:rPr lang="en-US" sz="23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300" dirty="0" err="1">
                <a:latin typeface="Courier" charset="0"/>
                <a:ea typeface="Courier" charset="0"/>
                <a:cs typeface="Courier" charset="0"/>
              </a:rPr>
              <a:t>mouseClicked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300" dirty="0" err="1">
                <a:latin typeface="Courier" charset="0"/>
                <a:ea typeface="Courier" charset="0"/>
                <a:cs typeface="Courier" charset="0"/>
              </a:rPr>
              <a:t>MouseEvent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 event) {</a:t>
            </a:r>
          </a:p>
          <a:p>
            <a:pPr marL="0" indent="0">
              <a:buNone/>
            </a:pP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3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double</a:t>
            </a:r>
            <a:r>
              <a:rPr lang="en-US" sz="23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300" dirty="0" err="1">
                <a:latin typeface="Courier" charset="0"/>
                <a:ea typeface="Courier" charset="0"/>
                <a:cs typeface="Courier" charset="0"/>
              </a:rPr>
              <a:t>mouseX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2300" dirty="0" err="1">
                <a:latin typeface="Courier" charset="0"/>
                <a:ea typeface="Courier" charset="0"/>
                <a:cs typeface="Courier" charset="0"/>
              </a:rPr>
              <a:t>event.getX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();</a:t>
            </a:r>
          </a:p>
          <a:p>
            <a:pPr marL="0" indent="0">
              <a:buNone/>
            </a:pP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3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double</a:t>
            </a:r>
            <a:r>
              <a:rPr lang="en-US" sz="23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300" dirty="0" err="1">
                <a:latin typeface="Courier" charset="0"/>
                <a:ea typeface="Courier" charset="0"/>
                <a:cs typeface="Courier" charset="0"/>
              </a:rPr>
              <a:t>mouseY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2300" dirty="0" err="1">
                <a:latin typeface="Courier" charset="0"/>
                <a:ea typeface="Courier" charset="0"/>
                <a:cs typeface="Courier" charset="0"/>
              </a:rPr>
              <a:t>event.getY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();				</a:t>
            </a:r>
            <a:r>
              <a:rPr lang="en-US" sz="2300" dirty="0" err="1">
                <a:latin typeface="Courier" charset="0"/>
                <a:ea typeface="Courier" charset="0"/>
                <a:cs typeface="Courier" charset="0"/>
              </a:rPr>
              <a:t>GObject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 mole = </a:t>
            </a:r>
            <a:r>
              <a:rPr lang="en-US" sz="2300" dirty="0" err="1">
                <a:latin typeface="Courier" charset="0"/>
                <a:ea typeface="Courier" charset="0"/>
                <a:cs typeface="Courier" charset="0"/>
              </a:rPr>
              <a:t>getElementAt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300" dirty="0" err="1">
                <a:latin typeface="Courier" charset="0"/>
                <a:ea typeface="Courier" charset="0"/>
                <a:cs typeface="Courier" charset="0"/>
              </a:rPr>
              <a:t>mouseX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sz="2300" dirty="0" err="1">
                <a:latin typeface="Courier" charset="0"/>
                <a:ea typeface="Courier" charset="0"/>
                <a:cs typeface="Courier" charset="0"/>
              </a:rPr>
              <a:t>mouseY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);			</a:t>
            </a:r>
          </a:p>
          <a:p>
            <a:pPr marL="0" indent="0">
              <a:buNone/>
            </a:pP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	remove(mole);	</a:t>
            </a:r>
          </a:p>
          <a:p>
            <a:pPr marL="0" indent="0">
              <a:buNone/>
            </a:pP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	score++;</a:t>
            </a:r>
          </a:p>
          <a:p>
            <a:pPr marL="0" indent="0">
              <a:buNone/>
            </a:pP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300" dirty="0" err="1">
                <a:latin typeface="Courier" charset="0"/>
                <a:ea typeface="Courier" charset="0"/>
                <a:cs typeface="Courier" charset="0"/>
              </a:rPr>
              <a:t>scoreLabel.setText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300" dirty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"Score: " 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+ score);</a:t>
            </a:r>
          </a:p>
          <a:p>
            <a:pPr marL="0" indent="0">
              <a:buNone/>
            </a:pP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}</a:t>
            </a:r>
            <a:endParaRPr lang="en-US" sz="2300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75544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Whack-A-Null?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3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public</a:t>
            </a:r>
            <a:r>
              <a:rPr lang="en-US" sz="23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3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void</a:t>
            </a:r>
            <a:r>
              <a:rPr lang="en-US" sz="23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300" dirty="0" err="1">
                <a:latin typeface="Courier" charset="0"/>
                <a:ea typeface="Courier" charset="0"/>
                <a:cs typeface="Courier" charset="0"/>
              </a:rPr>
              <a:t>mouseClicked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300" dirty="0" err="1">
                <a:latin typeface="Courier" charset="0"/>
                <a:ea typeface="Courier" charset="0"/>
                <a:cs typeface="Courier" charset="0"/>
              </a:rPr>
              <a:t>MouseEvent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 event) {</a:t>
            </a:r>
          </a:p>
          <a:p>
            <a:pPr marL="0" indent="0">
              <a:buNone/>
            </a:pP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3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double</a:t>
            </a:r>
            <a:r>
              <a:rPr lang="en-US" sz="23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300" dirty="0" err="1">
                <a:latin typeface="Courier" charset="0"/>
                <a:ea typeface="Courier" charset="0"/>
                <a:cs typeface="Courier" charset="0"/>
              </a:rPr>
              <a:t>mouseX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2300" dirty="0" err="1">
                <a:latin typeface="Courier" charset="0"/>
                <a:ea typeface="Courier" charset="0"/>
                <a:cs typeface="Courier" charset="0"/>
              </a:rPr>
              <a:t>event.getX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();</a:t>
            </a:r>
          </a:p>
          <a:p>
            <a:pPr marL="0" indent="0">
              <a:buNone/>
            </a:pP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3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double</a:t>
            </a:r>
            <a:r>
              <a:rPr lang="en-US" sz="23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300" dirty="0" err="1">
                <a:latin typeface="Courier" charset="0"/>
                <a:ea typeface="Courier" charset="0"/>
                <a:cs typeface="Courier" charset="0"/>
              </a:rPr>
              <a:t>mouseY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2300" dirty="0" err="1">
                <a:latin typeface="Courier" charset="0"/>
                <a:ea typeface="Courier" charset="0"/>
                <a:cs typeface="Courier" charset="0"/>
              </a:rPr>
              <a:t>event.getY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();				</a:t>
            </a:r>
            <a:r>
              <a:rPr lang="en-US" sz="2300" dirty="0" err="1">
                <a:latin typeface="Courier" charset="0"/>
                <a:ea typeface="Courier" charset="0"/>
                <a:cs typeface="Courier" charset="0"/>
              </a:rPr>
              <a:t>GObject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 mole = </a:t>
            </a:r>
            <a:r>
              <a:rPr lang="en-US" sz="2300" dirty="0" err="1">
                <a:latin typeface="Courier" charset="0"/>
                <a:ea typeface="Courier" charset="0"/>
                <a:cs typeface="Courier" charset="0"/>
              </a:rPr>
              <a:t>getElementAt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300" dirty="0" err="1">
                <a:latin typeface="Courier" charset="0"/>
                <a:ea typeface="Courier" charset="0"/>
                <a:cs typeface="Courier" charset="0"/>
              </a:rPr>
              <a:t>mouseX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sz="2300" dirty="0" err="1">
                <a:latin typeface="Courier" charset="0"/>
                <a:ea typeface="Courier" charset="0"/>
                <a:cs typeface="Courier" charset="0"/>
              </a:rPr>
              <a:t>mouseY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);			</a:t>
            </a:r>
          </a:p>
          <a:p>
            <a:pPr marL="0" indent="0">
              <a:buNone/>
            </a:pP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	remove(mole);	</a:t>
            </a:r>
          </a:p>
          <a:p>
            <a:pPr marL="0" indent="0">
              <a:buNone/>
            </a:pP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	score++;</a:t>
            </a:r>
          </a:p>
          <a:p>
            <a:pPr marL="0" indent="0">
              <a:buNone/>
            </a:pP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300" dirty="0" err="1">
                <a:latin typeface="Courier" charset="0"/>
                <a:ea typeface="Courier" charset="0"/>
                <a:cs typeface="Courier" charset="0"/>
              </a:rPr>
              <a:t>scoreLabel.setText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300" dirty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"Score: " 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+ score);</a:t>
            </a:r>
          </a:p>
          <a:p>
            <a:pPr marL="0" indent="0">
              <a:buNone/>
            </a:pP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}</a:t>
            </a:r>
            <a:endParaRPr lang="en-US" sz="23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5201478"/>
            <a:ext cx="9144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0070C0"/>
                </a:solidFill>
              </a:rPr>
              <a:t>Problem: </a:t>
            </a:r>
            <a:r>
              <a:rPr lang="en-US" sz="3600" b="1" dirty="0">
                <a:solidFill>
                  <a:srgbClr val="0070C0"/>
                </a:solidFill>
              </a:rPr>
              <a:t>mole</a:t>
            </a:r>
            <a:r>
              <a:rPr lang="en-US" sz="3600" dirty="0">
                <a:solidFill>
                  <a:srgbClr val="0070C0"/>
                </a:solidFill>
              </a:rPr>
              <a:t> may be null if the user doesn’t click on a mole! Removing null will crash </a:t>
            </a:r>
            <a:r>
              <a:rPr lang="en-US" sz="3600" dirty="0">
                <a:solidFill>
                  <a:srgbClr val="0070C0"/>
                </a:solidFill>
                <a:sym typeface="Wingdings"/>
              </a:rPr>
              <a:t></a:t>
            </a:r>
            <a:endParaRPr lang="en-US" sz="3600" dirty="0">
              <a:solidFill>
                <a:srgbClr val="0070C0"/>
              </a:solidFill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457200" y="2876365"/>
            <a:ext cx="750163" cy="245911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85353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Whack-A-Mole!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300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public</a:t>
            </a:r>
            <a:r>
              <a:rPr lang="en-US" sz="2300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300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void</a:t>
            </a:r>
            <a:r>
              <a:rPr lang="en-US" sz="2300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300" dirty="0" err="1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mouseClicked</a:t>
            </a:r>
            <a:r>
              <a:rPr lang="en-US" sz="2300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300" dirty="0" err="1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MouseEvent</a:t>
            </a:r>
            <a:r>
              <a:rPr lang="en-US" sz="2300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event) {</a:t>
            </a:r>
          </a:p>
          <a:p>
            <a:pPr marL="0" indent="0">
              <a:buNone/>
            </a:pPr>
            <a:r>
              <a:rPr lang="en-US" sz="2300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300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double</a:t>
            </a:r>
            <a:r>
              <a:rPr lang="en-US" sz="2300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300" dirty="0" err="1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mouseX</a:t>
            </a:r>
            <a:r>
              <a:rPr lang="en-US" sz="2300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2300" dirty="0" err="1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event.getX</a:t>
            </a:r>
            <a:r>
              <a:rPr lang="en-US" sz="2300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();</a:t>
            </a:r>
          </a:p>
          <a:p>
            <a:pPr marL="0" indent="0">
              <a:buNone/>
            </a:pPr>
            <a:r>
              <a:rPr lang="en-US" sz="2300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300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double</a:t>
            </a:r>
            <a:r>
              <a:rPr lang="en-US" sz="2300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300" dirty="0" err="1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mouseY</a:t>
            </a:r>
            <a:r>
              <a:rPr lang="en-US" sz="2300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2300" dirty="0" err="1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event.getY</a:t>
            </a:r>
            <a:r>
              <a:rPr lang="en-US" sz="2300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();				</a:t>
            </a:r>
            <a:r>
              <a:rPr lang="en-US" sz="2300" dirty="0" err="1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GObject</a:t>
            </a:r>
            <a:r>
              <a:rPr lang="en-US" sz="2300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mole = </a:t>
            </a:r>
            <a:r>
              <a:rPr lang="en-US" sz="2300" dirty="0" err="1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getElementAt</a:t>
            </a:r>
            <a:r>
              <a:rPr lang="en-US" sz="2300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300" dirty="0" err="1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mouseX</a:t>
            </a:r>
            <a:r>
              <a:rPr lang="en-US" sz="2300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sz="2300" dirty="0" err="1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mouseY</a:t>
            </a:r>
            <a:r>
              <a:rPr lang="en-US" sz="2300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);			</a:t>
            </a:r>
          </a:p>
          <a:p>
            <a:pPr marL="0" indent="0">
              <a:buNone/>
            </a:pPr>
            <a:r>
              <a:rPr lang="en-US" sz="23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	if (mole != null) {</a:t>
            </a:r>
          </a:p>
          <a:p>
            <a:pPr marL="0" indent="0">
              <a:buNone/>
            </a:pPr>
            <a:r>
              <a:rPr lang="en-US" sz="2300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		remove(mole);	</a:t>
            </a:r>
          </a:p>
          <a:p>
            <a:pPr marL="0" indent="0">
              <a:buNone/>
            </a:pPr>
            <a:r>
              <a:rPr lang="en-US" sz="2300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		score++;</a:t>
            </a:r>
          </a:p>
          <a:p>
            <a:pPr marL="0" indent="0">
              <a:buNone/>
            </a:pPr>
            <a:r>
              <a:rPr lang="en-US" sz="2300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sz="2300" dirty="0" err="1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scoreLabel.setText</a:t>
            </a:r>
            <a:r>
              <a:rPr lang="en-US" sz="2300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("Score: " + score);</a:t>
            </a:r>
          </a:p>
          <a:p>
            <a:pPr marL="0" indent="0">
              <a:buNone/>
            </a:pPr>
            <a:r>
              <a:rPr lang="en-US" sz="23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	}</a:t>
            </a:r>
          </a:p>
          <a:p>
            <a:pPr marL="0" indent="0">
              <a:buNone/>
            </a:pPr>
            <a:r>
              <a:rPr lang="en-US" sz="2300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}</a:t>
            </a:r>
            <a:endParaRPr lang="en-US" sz="2300" b="1" dirty="0">
              <a:solidFill>
                <a:schemeClr val="bg1">
                  <a:lumMod val="75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91804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for Today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Review: events and instance variables</a:t>
            </a:r>
          </a:p>
          <a:p>
            <a:r>
              <a:rPr lang="en-US" sz="3600" dirty="0"/>
              <a:t>A Boolean Aside</a:t>
            </a:r>
          </a:p>
          <a:p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Memory</a:t>
            </a:r>
          </a:p>
          <a:p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Revisiting Whack-A-Mole</a:t>
            </a:r>
          </a:p>
          <a:p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Midterm tips</a:t>
            </a:r>
          </a:p>
        </p:txBody>
      </p:sp>
    </p:spTree>
    <p:extLst>
      <p:ext uri="{BB962C8B-B14F-4D97-AF65-F5344CB8AC3E}">
        <p14:creationId xmlns:p14="http://schemas.microsoft.com/office/powerpoint/2010/main" val="20013849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Boolean Aside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There is one helpful property of how Java evaluates </a:t>
            </a:r>
            <a:r>
              <a:rPr lang="en-US" dirty="0" err="1"/>
              <a:t>boolean</a:t>
            </a:r>
            <a:r>
              <a:rPr lang="en-US" dirty="0"/>
              <a:t> expressions, called </a:t>
            </a:r>
            <a:r>
              <a:rPr lang="en-US" b="1" dirty="0"/>
              <a:t>short-circuit evaluation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When evaluating </a:t>
            </a:r>
            <a:r>
              <a:rPr lang="en-US" dirty="0" err="1"/>
              <a:t>boolean</a:t>
            </a:r>
            <a:r>
              <a:rPr lang="en-US" dirty="0"/>
              <a:t> expressions, Java only evaluates </a:t>
            </a:r>
            <a:r>
              <a:rPr lang="en-US" i="1" dirty="0"/>
              <a:t>as much of the expression as it needs to </a:t>
            </a:r>
            <a:r>
              <a:rPr lang="en-US" dirty="0"/>
              <a:t>in order to evaluate it to be true or false.</a:t>
            </a:r>
          </a:p>
        </p:txBody>
      </p:sp>
    </p:spTree>
    <p:extLst>
      <p:ext uri="{BB962C8B-B14F-4D97-AF65-F5344CB8AC3E}">
        <p14:creationId xmlns:p14="http://schemas.microsoft.com/office/powerpoint/2010/main" val="6047660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Boolean Aside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String 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str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readLine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b="1" dirty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"? "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pPr marL="0" indent="0">
              <a:buNone/>
            </a:pPr>
            <a:endParaRPr lang="en-US" b="1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if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 (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str.length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() &gt; 0 &amp;&amp; 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str.charAt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(0) == </a:t>
            </a:r>
            <a:r>
              <a:rPr lang="en-US" b="1" dirty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'A'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) {</a:t>
            </a:r>
          </a:p>
          <a:p>
            <a:pPr marL="0" indent="0">
              <a:buNone/>
            </a:pP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	...</a:t>
            </a:r>
          </a:p>
          <a:p>
            <a:pPr marL="0" indent="0">
              <a:buNone/>
            </a:pP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5122845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7967" y="-228600"/>
            <a:ext cx="9989855" cy="73914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42689" y="5134467"/>
            <a:ext cx="15445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halkboard"/>
                <a:cs typeface="Chalkboard"/>
              </a:rPr>
              <a:t>Graphics</a:t>
            </a:r>
          </a:p>
          <a:p>
            <a:r>
              <a:rPr lang="en-US" dirty="0">
                <a:latin typeface="Chalkboard"/>
                <a:cs typeface="Chalkboard"/>
              </a:rPr>
              <a:t>Programs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311034" y="4793926"/>
            <a:ext cx="15295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halkboard"/>
                <a:cs typeface="Chalkboard"/>
              </a:rPr>
              <a:t>Animation</a:t>
            </a:r>
          </a:p>
        </p:txBody>
      </p:sp>
      <p:sp>
        <p:nvSpPr>
          <p:cNvPr id="18" name="TextBox 17"/>
          <p:cNvSpPr txBox="1"/>
          <p:nvPr/>
        </p:nvSpPr>
        <p:spPr>
          <a:xfrm rot="21275596">
            <a:off x="4783299" y="4230050"/>
            <a:ext cx="10751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halkboard"/>
                <a:cs typeface="Chalkboard"/>
              </a:rPr>
              <a:t>Events</a:t>
            </a:r>
          </a:p>
        </p:txBody>
      </p:sp>
      <p:sp>
        <p:nvSpPr>
          <p:cNvPr id="19" name="TextBox 18"/>
          <p:cNvSpPr txBox="1"/>
          <p:nvPr/>
        </p:nvSpPr>
        <p:spPr>
          <a:xfrm rot="186046">
            <a:off x="5607034" y="3166095"/>
            <a:ext cx="14359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latin typeface="Chalkboard"/>
                <a:cs typeface="Chalkboard"/>
              </a:rPr>
              <a:t>Memory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039190" y="775547"/>
            <a:ext cx="14292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latin typeface="Chalkboard"/>
                <a:cs typeface="Chalkboard"/>
              </a:rPr>
              <a:t>HW4:</a:t>
            </a:r>
          </a:p>
          <a:p>
            <a:pPr algn="ctr"/>
            <a:r>
              <a:rPr lang="en-US" sz="2400" dirty="0">
                <a:latin typeface="Chalkboard"/>
                <a:cs typeface="Chalkboard"/>
              </a:rPr>
              <a:t>Breakout</a:t>
            </a:r>
          </a:p>
        </p:txBody>
      </p:sp>
      <p:sp>
        <p:nvSpPr>
          <p:cNvPr id="21" name="TextBox 20"/>
          <p:cNvSpPr txBox="1"/>
          <p:nvPr/>
        </p:nvSpPr>
        <p:spPr>
          <a:xfrm rot="20058668">
            <a:off x="2281753" y="3277593"/>
            <a:ext cx="44025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halkboard"/>
                <a:cs typeface="Chalkboard"/>
              </a:rPr>
              <a:t>The River of Java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899" b="96162" l="7184" r="9827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3339" y="1477261"/>
            <a:ext cx="1288642" cy="2021297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899" b="96162" l="7184" r="9827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93456" y="659505"/>
            <a:ext cx="1288642" cy="2021297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899" b="96162" l="7184" r="9827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17817" y="1191046"/>
            <a:ext cx="1288642" cy="2021297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2494" b="98005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61653" y="2362791"/>
            <a:ext cx="726721" cy="868526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7264079" y="3445775"/>
            <a:ext cx="17521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You are here</a:t>
            </a:r>
          </a:p>
        </p:txBody>
      </p:sp>
    </p:spTree>
    <p:extLst>
      <p:ext uri="{BB962C8B-B14F-4D97-AF65-F5344CB8AC3E}">
        <p14:creationId xmlns:p14="http://schemas.microsoft.com/office/powerpoint/2010/main" val="13055548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Boolean Aside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String 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str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readLine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b="1" dirty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"? "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); </a:t>
            </a:r>
            <a:r>
              <a:rPr lang="en-US" b="1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// what about “”!</a:t>
            </a:r>
          </a:p>
          <a:p>
            <a:pPr marL="0" indent="0">
              <a:buNone/>
            </a:pPr>
            <a:endParaRPr lang="en-US" b="1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if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 (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str.length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() &gt; 0 &amp;&amp; 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str.charAt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(0) == </a:t>
            </a:r>
            <a:r>
              <a:rPr lang="en-US" b="1" dirty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'A'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) {</a:t>
            </a:r>
          </a:p>
          <a:p>
            <a:pPr marL="0" indent="0">
              <a:buNone/>
            </a:pP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	...</a:t>
            </a:r>
          </a:p>
          <a:p>
            <a:pPr marL="0" indent="0">
              <a:buNone/>
            </a:pP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5311471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Boolean Aside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String </a:t>
            </a:r>
            <a:r>
              <a:rPr lang="en-US" b="1" dirty="0" err="1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str</a:t>
            </a:r>
            <a:r>
              <a:rPr lang="en-US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b="1" dirty="0" err="1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readLine</a:t>
            </a:r>
            <a:r>
              <a:rPr lang="en-US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("? "); // what about “”!</a:t>
            </a:r>
          </a:p>
          <a:p>
            <a:pPr marL="0" indent="0">
              <a:buNone/>
            </a:pPr>
            <a:endParaRPr lang="en-US" b="1" dirty="0">
              <a:solidFill>
                <a:schemeClr val="bg1">
                  <a:lumMod val="75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if (</a:t>
            </a:r>
            <a:r>
              <a:rPr lang="en-US" b="1" dirty="0" err="1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str.length</a:t>
            </a:r>
            <a:r>
              <a:rPr lang="en-US" b="1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() &gt; 0 </a:t>
            </a:r>
            <a:r>
              <a:rPr lang="en-US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&amp;&amp; </a:t>
            </a:r>
            <a:r>
              <a:rPr lang="en-US" b="1" dirty="0" err="1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str.charAt</a:t>
            </a:r>
            <a:r>
              <a:rPr lang="en-US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(0) == 'A') {</a:t>
            </a:r>
          </a:p>
          <a:p>
            <a:pPr marL="0" indent="0">
              <a:buNone/>
            </a:pPr>
            <a:r>
              <a:rPr lang="en-US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	...</a:t>
            </a:r>
          </a:p>
          <a:p>
            <a:pPr marL="0" indent="0">
              <a:buNone/>
            </a:pPr>
            <a:r>
              <a:rPr lang="en-US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6651509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Boolean Aside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String </a:t>
            </a:r>
            <a:r>
              <a:rPr lang="en-US" b="1" dirty="0" err="1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str</a:t>
            </a:r>
            <a:r>
              <a:rPr lang="en-US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b="1" dirty="0" err="1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readLine</a:t>
            </a:r>
            <a:r>
              <a:rPr lang="en-US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("? "); // what about “”!</a:t>
            </a:r>
          </a:p>
          <a:p>
            <a:pPr marL="0" indent="0">
              <a:buNone/>
            </a:pPr>
            <a:endParaRPr lang="en-US" b="1" dirty="0">
              <a:solidFill>
                <a:schemeClr val="bg1">
                  <a:lumMod val="75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if (</a:t>
            </a:r>
            <a:r>
              <a:rPr lang="en-US" b="1" dirty="0" err="1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str.length</a:t>
            </a:r>
            <a:r>
              <a:rPr lang="en-US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() &gt; 0 &amp;&amp; </a:t>
            </a:r>
            <a:r>
              <a:rPr lang="en-US" b="1" dirty="0" err="1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str.charAt</a:t>
            </a:r>
            <a:r>
              <a:rPr lang="en-US" b="1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(0) == 'A'</a:t>
            </a:r>
            <a:r>
              <a:rPr lang="en-US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) {</a:t>
            </a:r>
          </a:p>
          <a:p>
            <a:pPr marL="0" indent="0">
              <a:buNone/>
            </a:pPr>
            <a:r>
              <a:rPr lang="en-US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	...</a:t>
            </a:r>
          </a:p>
          <a:p>
            <a:pPr marL="0" indent="0">
              <a:buNone/>
            </a:pPr>
            <a:r>
              <a:rPr lang="en-US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015231" y="4652528"/>
            <a:ext cx="511353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0070C0"/>
                </a:solidFill>
              </a:rPr>
              <a:t>Java only executes this if the first part is </a:t>
            </a:r>
            <a:r>
              <a:rPr lang="en-US" sz="3600" b="1" dirty="0">
                <a:solidFill>
                  <a:srgbClr val="0070C0"/>
                </a:solidFill>
              </a:rPr>
              <a:t>true</a:t>
            </a:r>
            <a:r>
              <a:rPr lang="en-US" sz="3600" dirty="0">
                <a:solidFill>
                  <a:srgbClr val="0070C0"/>
                </a:solidFill>
              </a:rPr>
              <a:t>! This means it never crashes.</a:t>
            </a:r>
          </a:p>
        </p:txBody>
      </p:sp>
    </p:spTree>
    <p:extLst>
      <p:ext uri="{BB962C8B-B14F-4D97-AF65-F5344CB8AC3E}">
        <p14:creationId xmlns:p14="http://schemas.microsoft.com/office/powerpoint/2010/main" val="1539112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Boolean Aside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100" b="1" dirty="0" err="1">
                <a:latin typeface="Courier" charset="0"/>
                <a:ea typeface="Courier" charset="0"/>
                <a:cs typeface="Courier" charset="0"/>
              </a:rPr>
              <a:t>GObject</a:t>
            </a:r>
            <a:r>
              <a:rPr lang="en-US" sz="2100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100" b="1" dirty="0" err="1">
                <a:latin typeface="Courier" charset="0"/>
                <a:ea typeface="Courier" charset="0"/>
                <a:cs typeface="Courier" charset="0"/>
              </a:rPr>
              <a:t>obj</a:t>
            </a:r>
            <a:r>
              <a:rPr lang="en-US" sz="2100" b="1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2100" b="1" dirty="0" err="1">
                <a:latin typeface="Courier" charset="0"/>
                <a:ea typeface="Courier" charset="0"/>
                <a:cs typeface="Courier" charset="0"/>
              </a:rPr>
              <a:t>getElementAt</a:t>
            </a:r>
            <a:r>
              <a:rPr lang="en-US" sz="2100" b="1" dirty="0">
                <a:latin typeface="Courier" charset="0"/>
                <a:ea typeface="Courier" charset="0"/>
                <a:cs typeface="Courier" charset="0"/>
              </a:rPr>
              <a:t>(x, y);</a:t>
            </a:r>
          </a:p>
          <a:p>
            <a:pPr marL="0" indent="0">
              <a:buNone/>
            </a:pPr>
            <a:endParaRPr lang="en-US" sz="2100" b="1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21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if</a:t>
            </a:r>
            <a:r>
              <a:rPr lang="en-US" sz="2100" b="1" dirty="0">
                <a:latin typeface="Courier" charset="0"/>
                <a:ea typeface="Courier" charset="0"/>
                <a:cs typeface="Courier" charset="0"/>
              </a:rPr>
              <a:t> (</a:t>
            </a:r>
            <a:r>
              <a:rPr lang="en-US" sz="2100" b="1" dirty="0" err="1">
                <a:latin typeface="Courier" charset="0"/>
                <a:ea typeface="Courier" charset="0"/>
                <a:cs typeface="Courier" charset="0"/>
              </a:rPr>
              <a:t>obj</a:t>
            </a:r>
            <a:r>
              <a:rPr lang="en-US" sz="2100" b="1" dirty="0">
                <a:latin typeface="Courier" charset="0"/>
                <a:ea typeface="Courier" charset="0"/>
                <a:cs typeface="Courier" charset="0"/>
              </a:rPr>
              <a:t> == null || </a:t>
            </a:r>
            <a:r>
              <a:rPr lang="en-US" sz="2100" b="1" dirty="0" err="1">
                <a:latin typeface="Courier" charset="0"/>
                <a:ea typeface="Courier" charset="0"/>
                <a:cs typeface="Courier" charset="0"/>
              </a:rPr>
              <a:t>obj.getX</a:t>
            </a:r>
            <a:r>
              <a:rPr lang="en-US" sz="2100" b="1" dirty="0">
                <a:latin typeface="Courier" charset="0"/>
                <a:ea typeface="Courier" charset="0"/>
                <a:cs typeface="Courier" charset="0"/>
              </a:rPr>
              <a:t>() == 0) {</a:t>
            </a:r>
          </a:p>
          <a:p>
            <a:pPr marL="0" indent="0">
              <a:buNone/>
            </a:pPr>
            <a:r>
              <a:rPr lang="en-US" sz="2100" b="1" dirty="0">
                <a:latin typeface="Courier" charset="0"/>
                <a:ea typeface="Courier" charset="0"/>
                <a:cs typeface="Courier" charset="0"/>
              </a:rPr>
              <a:t>	...</a:t>
            </a:r>
          </a:p>
          <a:p>
            <a:pPr marL="0" indent="0">
              <a:buNone/>
            </a:pPr>
            <a:r>
              <a:rPr lang="en-US" sz="2100" b="1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6639866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Boolean Aside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100" b="1" dirty="0" err="1">
                <a:latin typeface="Courier" charset="0"/>
                <a:ea typeface="Courier" charset="0"/>
                <a:cs typeface="Courier" charset="0"/>
              </a:rPr>
              <a:t>GObject</a:t>
            </a:r>
            <a:r>
              <a:rPr lang="en-US" sz="2100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100" b="1" dirty="0" err="1">
                <a:latin typeface="Courier" charset="0"/>
                <a:ea typeface="Courier" charset="0"/>
                <a:cs typeface="Courier" charset="0"/>
              </a:rPr>
              <a:t>obj</a:t>
            </a:r>
            <a:r>
              <a:rPr lang="en-US" sz="2100" b="1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2100" b="1" dirty="0" err="1">
                <a:latin typeface="Courier" charset="0"/>
                <a:ea typeface="Courier" charset="0"/>
                <a:cs typeface="Courier" charset="0"/>
              </a:rPr>
              <a:t>getElementAt</a:t>
            </a:r>
            <a:r>
              <a:rPr lang="en-US" sz="2100" b="1" dirty="0">
                <a:latin typeface="Courier" charset="0"/>
                <a:ea typeface="Courier" charset="0"/>
                <a:cs typeface="Courier" charset="0"/>
              </a:rPr>
              <a:t>(x, y); </a:t>
            </a:r>
            <a:r>
              <a:rPr lang="en-US" sz="2100" b="1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// what about null!</a:t>
            </a:r>
            <a:endParaRPr lang="en-US" sz="2100" b="1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endParaRPr lang="en-US" sz="2100" b="1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21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if</a:t>
            </a:r>
            <a:r>
              <a:rPr lang="en-US" sz="2100" b="1" dirty="0">
                <a:latin typeface="Courier" charset="0"/>
                <a:ea typeface="Courier" charset="0"/>
                <a:cs typeface="Courier" charset="0"/>
              </a:rPr>
              <a:t> (</a:t>
            </a:r>
            <a:r>
              <a:rPr lang="en-US" sz="2100" b="1" dirty="0" err="1">
                <a:latin typeface="Courier" charset="0"/>
                <a:ea typeface="Courier" charset="0"/>
                <a:cs typeface="Courier" charset="0"/>
              </a:rPr>
              <a:t>obj</a:t>
            </a:r>
            <a:r>
              <a:rPr lang="en-US" sz="2100" b="1" dirty="0">
                <a:latin typeface="Courier" charset="0"/>
                <a:ea typeface="Courier" charset="0"/>
                <a:cs typeface="Courier" charset="0"/>
              </a:rPr>
              <a:t> == null || </a:t>
            </a:r>
            <a:r>
              <a:rPr lang="en-US" sz="2100" b="1" dirty="0" err="1">
                <a:latin typeface="Courier" charset="0"/>
                <a:ea typeface="Courier" charset="0"/>
                <a:cs typeface="Courier" charset="0"/>
              </a:rPr>
              <a:t>obj.getX</a:t>
            </a:r>
            <a:r>
              <a:rPr lang="en-US" sz="2100" b="1" dirty="0">
                <a:latin typeface="Courier" charset="0"/>
                <a:ea typeface="Courier" charset="0"/>
                <a:cs typeface="Courier" charset="0"/>
              </a:rPr>
              <a:t>() == 0) {</a:t>
            </a:r>
          </a:p>
          <a:p>
            <a:pPr marL="0" indent="0">
              <a:buNone/>
            </a:pPr>
            <a:r>
              <a:rPr lang="en-US" sz="2100" b="1" dirty="0">
                <a:latin typeface="Courier" charset="0"/>
                <a:ea typeface="Courier" charset="0"/>
                <a:cs typeface="Courier" charset="0"/>
              </a:rPr>
              <a:t>	...</a:t>
            </a:r>
          </a:p>
          <a:p>
            <a:pPr marL="0" indent="0">
              <a:buNone/>
            </a:pPr>
            <a:r>
              <a:rPr lang="en-US" sz="2100" b="1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8204148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Boolean Aside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100" b="1" dirty="0" err="1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GObject</a:t>
            </a:r>
            <a:r>
              <a:rPr lang="en-US" sz="2100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100" b="1" dirty="0" err="1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obj</a:t>
            </a:r>
            <a:r>
              <a:rPr lang="en-US" sz="2100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2100" b="1" dirty="0" err="1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getElementAt</a:t>
            </a:r>
            <a:r>
              <a:rPr lang="en-US" sz="2100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(x, y); // what about null!</a:t>
            </a:r>
          </a:p>
          <a:p>
            <a:pPr marL="0" indent="0">
              <a:buNone/>
            </a:pPr>
            <a:endParaRPr lang="en-US" sz="2100" b="1" dirty="0">
              <a:solidFill>
                <a:schemeClr val="bg1">
                  <a:lumMod val="75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2100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if (</a:t>
            </a:r>
            <a:r>
              <a:rPr lang="en-US" sz="2100" b="1" dirty="0" err="1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obj</a:t>
            </a:r>
            <a:r>
              <a:rPr lang="en-US" sz="2100" b="1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 == null </a:t>
            </a:r>
            <a:r>
              <a:rPr lang="en-US" sz="2100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|| </a:t>
            </a:r>
            <a:r>
              <a:rPr lang="en-US" sz="2100" b="1" dirty="0" err="1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obj.getX</a:t>
            </a:r>
            <a:r>
              <a:rPr lang="en-US" sz="2100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() == 0) {</a:t>
            </a:r>
          </a:p>
          <a:p>
            <a:pPr marL="0" indent="0">
              <a:buNone/>
            </a:pPr>
            <a:r>
              <a:rPr lang="en-US" sz="2100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	...</a:t>
            </a:r>
          </a:p>
          <a:p>
            <a:pPr marL="0" indent="0">
              <a:buNone/>
            </a:pPr>
            <a:r>
              <a:rPr lang="en-US" sz="2100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7324232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Boolean Aside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100" b="1" dirty="0" err="1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GObject</a:t>
            </a:r>
            <a:r>
              <a:rPr lang="en-US" sz="2100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100" b="1" dirty="0" err="1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obj</a:t>
            </a:r>
            <a:r>
              <a:rPr lang="en-US" sz="2100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2100" b="1" dirty="0" err="1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getElementAt</a:t>
            </a:r>
            <a:r>
              <a:rPr lang="en-US" sz="2100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(x, y); // what about null!</a:t>
            </a:r>
          </a:p>
          <a:p>
            <a:pPr marL="0" indent="0">
              <a:buNone/>
            </a:pPr>
            <a:endParaRPr lang="en-US" sz="2100" b="1" dirty="0">
              <a:solidFill>
                <a:schemeClr val="bg1">
                  <a:lumMod val="75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2100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if (</a:t>
            </a:r>
            <a:r>
              <a:rPr lang="en-US" sz="2100" b="1" dirty="0" err="1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obj</a:t>
            </a:r>
            <a:r>
              <a:rPr lang="en-US" sz="2100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== null || </a:t>
            </a:r>
            <a:r>
              <a:rPr lang="en-US" sz="2100" b="1" dirty="0" err="1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obj.getX</a:t>
            </a:r>
            <a:r>
              <a:rPr lang="en-US" sz="2100" b="1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() == 0</a:t>
            </a:r>
            <a:r>
              <a:rPr lang="en-US" sz="2100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) {</a:t>
            </a:r>
          </a:p>
          <a:p>
            <a:pPr marL="0" indent="0">
              <a:buNone/>
            </a:pPr>
            <a:r>
              <a:rPr lang="en-US" sz="2100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	...</a:t>
            </a:r>
          </a:p>
          <a:p>
            <a:pPr marL="0" indent="0">
              <a:buNone/>
            </a:pPr>
            <a:r>
              <a:rPr lang="en-US" sz="2100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015231" y="4652528"/>
            <a:ext cx="511353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0070C0"/>
                </a:solidFill>
              </a:rPr>
              <a:t>Java only executes this if the first part is </a:t>
            </a:r>
            <a:r>
              <a:rPr lang="en-US" sz="3600" b="1" dirty="0">
                <a:solidFill>
                  <a:srgbClr val="0070C0"/>
                </a:solidFill>
              </a:rPr>
              <a:t>false</a:t>
            </a:r>
            <a:r>
              <a:rPr lang="en-US" sz="3600" dirty="0">
                <a:solidFill>
                  <a:srgbClr val="0070C0"/>
                </a:solidFill>
              </a:rPr>
              <a:t>! This means it never crashes.</a:t>
            </a:r>
          </a:p>
        </p:txBody>
      </p:sp>
    </p:spTree>
    <p:extLst>
      <p:ext uri="{BB962C8B-B14F-4D97-AF65-F5344CB8AC3E}">
        <p14:creationId xmlns:p14="http://schemas.microsoft.com/office/powerpoint/2010/main" val="460575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for Today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Review: events and instance variables</a:t>
            </a:r>
          </a:p>
          <a:p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A Boolean Aside</a:t>
            </a:r>
          </a:p>
          <a:p>
            <a:r>
              <a:rPr lang="en-US" sz="3600" dirty="0"/>
              <a:t>Memory</a:t>
            </a:r>
          </a:p>
          <a:p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Revisiting Whack-A-Mole</a:t>
            </a:r>
          </a:p>
          <a:p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Midterm tips</a:t>
            </a:r>
          </a:p>
        </p:txBody>
      </p:sp>
    </p:spTree>
    <p:extLst>
      <p:ext uri="{BB962C8B-B14F-4D97-AF65-F5344CB8AC3E}">
        <p14:creationId xmlns:p14="http://schemas.microsoft.com/office/powerpoint/2010/main" val="8322581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auto">
          <a:xfrm>
            <a:off x="0" y="0"/>
            <a:ext cx="9220200" cy="19050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1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25525" y="684213"/>
            <a:ext cx="10169525" cy="462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6"/>
          <p:cNvSpPr txBox="1">
            <a:spLocks noChangeArrowheads="1"/>
          </p:cNvSpPr>
          <p:nvPr/>
        </p:nvSpPr>
        <p:spPr bwMode="auto">
          <a:xfrm>
            <a:off x="3434474" y="5440363"/>
            <a:ext cx="3544176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By Chris </a:t>
            </a:r>
            <a:r>
              <a:rPr lang="en-US" sz="4000" dirty="0" err="1">
                <a:solidFill>
                  <a:srgbClr val="010000"/>
                </a:solidFill>
                <a:latin typeface="Chalkboard" charset="0"/>
                <a:cs typeface="Chalkboard" charset="0"/>
              </a:rPr>
              <a:t>Piech</a:t>
            </a:r>
            <a:endParaRPr lang="en-US" sz="4000" dirty="0">
              <a:solidFill>
                <a:srgbClr val="010000"/>
              </a:solidFill>
              <a:latin typeface="Chalkboard" charset="0"/>
              <a:cs typeface="Chalkboar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68894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auto">
          <a:xfrm>
            <a:off x="0" y="0"/>
            <a:ext cx="9220200" cy="19050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1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25525" y="684213"/>
            <a:ext cx="10169525" cy="462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6"/>
          <p:cNvSpPr txBox="1">
            <a:spLocks noChangeArrowheads="1"/>
          </p:cNvSpPr>
          <p:nvPr/>
        </p:nvSpPr>
        <p:spPr bwMode="auto">
          <a:xfrm>
            <a:off x="3434474" y="5440363"/>
            <a:ext cx="3544176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By Chris </a:t>
            </a:r>
            <a:r>
              <a:rPr lang="en-US" sz="4000" dirty="0" err="1">
                <a:solidFill>
                  <a:srgbClr val="010000"/>
                </a:solidFill>
                <a:latin typeface="Chalkboard" charset="0"/>
                <a:cs typeface="Chalkboard" charset="0"/>
              </a:rPr>
              <a:t>Piech</a:t>
            </a:r>
            <a:endParaRPr lang="en-US" sz="4000" dirty="0">
              <a:solidFill>
                <a:srgbClr val="010000"/>
              </a:solidFill>
              <a:latin typeface="Chalkboard" charset="0"/>
              <a:cs typeface="Chalkboard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807868" y="3462291"/>
            <a:ext cx="3027285" cy="1242874"/>
          </a:xfrm>
          <a:prstGeom prst="line">
            <a:avLst/>
          </a:prstGeom>
          <a:ln w="76200">
            <a:solidFill>
              <a:srgbClr val="AB79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731668" y="3832087"/>
            <a:ext cx="3165629" cy="873078"/>
          </a:xfrm>
          <a:prstGeom prst="line">
            <a:avLst/>
          </a:prstGeom>
          <a:ln w="76200">
            <a:solidFill>
              <a:srgbClr val="AB79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4314548" y="5557421"/>
            <a:ext cx="2752077" cy="523783"/>
          </a:xfrm>
          <a:prstGeom prst="line">
            <a:avLst/>
          </a:prstGeom>
          <a:ln w="76200">
            <a:solidFill>
              <a:srgbClr val="AB79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4314548" y="5440363"/>
            <a:ext cx="2752077" cy="707886"/>
          </a:xfrm>
          <a:prstGeom prst="line">
            <a:avLst/>
          </a:prstGeom>
          <a:ln w="76200">
            <a:solidFill>
              <a:srgbClr val="AB79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6"/>
          <p:cNvSpPr txBox="1">
            <a:spLocks noChangeArrowheads="1"/>
          </p:cNvSpPr>
          <p:nvPr/>
        </p:nvSpPr>
        <p:spPr bwMode="auto">
          <a:xfrm>
            <a:off x="4184500" y="4744344"/>
            <a:ext cx="3012171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4000" dirty="0">
                <a:solidFill>
                  <a:srgbClr val="7030A0"/>
                </a:solidFill>
                <a:latin typeface="Chalkboard" charset="0"/>
                <a:cs typeface="Chalkboard" charset="0"/>
              </a:rPr>
              <a:t>Nick Troccoli</a:t>
            </a:r>
          </a:p>
        </p:txBody>
      </p:sp>
      <p:sp>
        <p:nvSpPr>
          <p:cNvPr id="15" name="TextBox 6"/>
          <p:cNvSpPr txBox="1">
            <a:spLocks noChangeArrowheads="1"/>
          </p:cNvSpPr>
          <p:nvPr/>
        </p:nvSpPr>
        <p:spPr bwMode="auto">
          <a:xfrm>
            <a:off x="1269232" y="2624694"/>
            <a:ext cx="2266839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6400" dirty="0">
                <a:solidFill>
                  <a:srgbClr val="7030A0"/>
                </a:solidFill>
                <a:latin typeface="Chalkboard" charset="0"/>
                <a:cs typeface="Chalkboard" charset="0"/>
              </a:rPr>
              <a:t>origin</a:t>
            </a:r>
          </a:p>
        </p:txBody>
      </p:sp>
    </p:spTree>
    <p:extLst>
      <p:ext uri="{BB962C8B-B14F-4D97-AF65-F5344CB8AC3E}">
        <p14:creationId xmlns:p14="http://schemas.microsoft.com/office/powerpoint/2010/main" val="12248005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for Today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/>
              <a:t>Review: events and instance variables</a:t>
            </a:r>
          </a:p>
          <a:p>
            <a:r>
              <a:rPr lang="en-US" sz="3600" dirty="0"/>
              <a:t>A Boolean Aside</a:t>
            </a:r>
          </a:p>
          <a:p>
            <a:r>
              <a:rPr lang="en-US" sz="3600" dirty="0"/>
              <a:t>Memory</a:t>
            </a:r>
          </a:p>
          <a:p>
            <a:r>
              <a:rPr lang="en-US" sz="3600" dirty="0"/>
              <a:t>Revisiting Whack-A-Mole</a:t>
            </a:r>
          </a:p>
          <a:p>
            <a:r>
              <a:rPr lang="en-US" sz="3600" dirty="0"/>
              <a:t>Midterm tips</a:t>
            </a:r>
          </a:p>
        </p:txBody>
      </p:sp>
    </p:spTree>
    <p:extLst>
      <p:ext uri="{BB962C8B-B14F-4D97-AF65-F5344CB8AC3E}">
        <p14:creationId xmlns:p14="http://schemas.microsoft.com/office/powerpoint/2010/main" val="19664122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010000"/>
              </a:solidFill>
            </a:endParaRPr>
          </a:p>
        </p:txBody>
      </p:sp>
      <p:sp>
        <p:nvSpPr>
          <p:cNvPr id="34818" name="TextBox 1"/>
          <p:cNvSpPr txBox="1">
            <a:spLocks noChangeArrowheads="1"/>
          </p:cNvSpPr>
          <p:nvPr/>
        </p:nvSpPr>
        <p:spPr bwMode="auto">
          <a:xfrm>
            <a:off x="-152400" y="2733675"/>
            <a:ext cx="96774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Chapter 1: Birth</a:t>
            </a:r>
          </a:p>
        </p:txBody>
      </p:sp>
    </p:spTree>
    <p:extLst>
      <p:ext uri="{BB962C8B-B14F-4D97-AF65-F5344CB8AC3E}">
        <p14:creationId xmlns:p14="http://schemas.microsoft.com/office/powerpoint/2010/main" val="8397321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010000"/>
              </a:solidFill>
            </a:endParaRPr>
          </a:p>
        </p:txBody>
      </p:sp>
      <p:sp>
        <p:nvSpPr>
          <p:cNvPr id="34818" name="TextBox 1"/>
          <p:cNvSpPr txBox="1">
            <a:spLocks noChangeArrowheads="1"/>
          </p:cNvSpPr>
          <p:nvPr/>
        </p:nvSpPr>
        <p:spPr bwMode="auto">
          <a:xfrm>
            <a:off x="-152400" y="2733675"/>
            <a:ext cx="96774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Once upon a time…</a:t>
            </a:r>
          </a:p>
        </p:txBody>
      </p:sp>
    </p:spTree>
    <p:extLst>
      <p:ext uri="{BB962C8B-B14F-4D97-AF65-F5344CB8AC3E}">
        <p14:creationId xmlns:p14="http://schemas.microsoft.com/office/powerpoint/2010/main" val="17424393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mr-IN" dirty="0"/>
              <a:t>…</a:t>
            </a:r>
            <a:r>
              <a:rPr lang="en-US" dirty="0"/>
              <a:t>a variable x was born!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6400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6400" dirty="0">
                <a:latin typeface="Courier" charset="0"/>
                <a:ea typeface="Courier" charset="0"/>
                <a:cs typeface="Courier" charset="0"/>
              </a:rPr>
              <a:t> x;</a:t>
            </a:r>
          </a:p>
        </p:txBody>
      </p:sp>
    </p:spTree>
    <p:extLst>
      <p:ext uri="{BB962C8B-B14F-4D97-AF65-F5344CB8AC3E}">
        <p14:creationId xmlns:p14="http://schemas.microsoft.com/office/powerpoint/2010/main" val="18541525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mr-IN" dirty="0"/>
              <a:t>…</a:t>
            </a:r>
            <a:r>
              <a:rPr lang="en-US" dirty="0"/>
              <a:t>a variable x was born!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6400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6400" dirty="0">
                <a:latin typeface="Courier" charset="0"/>
                <a:ea typeface="Courier" charset="0"/>
                <a:cs typeface="Courier" charset="0"/>
              </a:rPr>
              <a:t> x;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8093" y="2431114"/>
            <a:ext cx="4370202" cy="4329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8019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 was a primitive variable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6400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6400" dirty="0">
                <a:latin typeface="Courier" charset="0"/>
                <a:ea typeface="Courier" charset="0"/>
                <a:cs typeface="Courier" charset="0"/>
              </a:rPr>
              <a:t> x;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8093" y="2431114"/>
            <a:ext cx="4370202" cy="4329231"/>
          </a:xfrm>
          <a:prstGeom prst="rect">
            <a:avLst/>
          </a:prstGeom>
        </p:spPr>
      </p:pic>
      <p:sp>
        <p:nvSpPr>
          <p:cNvPr id="5" name="Oval Callout 4"/>
          <p:cNvSpPr/>
          <p:nvPr/>
        </p:nvSpPr>
        <p:spPr>
          <a:xfrm>
            <a:off x="152400" y="2046672"/>
            <a:ext cx="3018408" cy="1748901"/>
          </a:xfrm>
          <a:prstGeom prst="wedgeEllipseCallout">
            <a:avLst>
              <a:gd name="adj1" fmla="val -55245"/>
              <a:gd name="adj2" fmla="val 6808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ysClr val="windowText" lastClr="000000"/>
                </a:solidFill>
              </a:rPr>
              <a:t>Aww</a:t>
            </a:r>
            <a:r>
              <a:rPr lang="mr-IN" sz="3000" dirty="0">
                <a:solidFill>
                  <a:sysClr val="windowText" lastClr="000000"/>
                </a:solidFill>
              </a:rPr>
              <a:t>…</a:t>
            </a:r>
            <a:r>
              <a:rPr lang="en-US" sz="3000" dirty="0">
                <a:solidFill>
                  <a:sysClr val="windowText" lastClr="000000"/>
                </a:solidFill>
              </a:rPr>
              <a:t>!</a:t>
            </a:r>
          </a:p>
        </p:txBody>
      </p:sp>
      <p:sp>
        <p:nvSpPr>
          <p:cNvPr id="6" name="Oval Callout 5"/>
          <p:cNvSpPr/>
          <p:nvPr/>
        </p:nvSpPr>
        <p:spPr>
          <a:xfrm>
            <a:off x="5973192" y="1870598"/>
            <a:ext cx="3018408" cy="1748901"/>
          </a:xfrm>
          <a:prstGeom prst="wedgeEllipseCallout">
            <a:avLst>
              <a:gd name="adj1" fmla="val 54167"/>
              <a:gd name="adj2" fmla="val 6757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ysClr val="windowText" lastClr="000000"/>
                </a:solidFill>
              </a:rPr>
              <a:t>It’s so </a:t>
            </a:r>
            <a:r>
              <a:rPr lang="en-US" sz="3000" dirty="0" err="1">
                <a:solidFill>
                  <a:sysClr val="windowText" lastClr="000000"/>
                </a:solidFill>
              </a:rPr>
              <a:t>cuuuute</a:t>
            </a:r>
            <a:r>
              <a:rPr lang="en-US" sz="3000" dirty="0">
                <a:solidFill>
                  <a:sysClr val="windowText" lastClr="000000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1461322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mr-IN" sz="3400" dirty="0"/>
              <a:t>…</a:t>
            </a:r>
            <a:r>
              <a:rPr lang="en-US" sz="3400" dirty="0"/>
              <a:t>and its parents loved it very much.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6400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6400" dirty="0">
                <a:latin typeface="Courier" charset="0"/>
                <a:ea typeface="Courier" charset="0"/>
                <a:cs typeface="Courier" charset="0"/>
              </a:rPr>
              <a:t> x;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8093" y="2431114"/>
            <a:ext cx="4370202" cy="4329231"/>
          </a:xfrm>
          <a:prstGeom prst="rect">
            <a:avLst/>
          </a:prstGeom>
        </p:spPr>
      </p:pic>
      <p:sp>
        <p:nvSpPr>
          <p:cNvPr id="5" name="Oval Callout 4"/>
          <p:cNvSpPr/>
          <p:nvPr/>
        </p:nvSpPr>
        <p:spPr>
          <a:xfrm>
            <a:off x="152400" y="2046672"/>
            <a:ext cx="3018408" cy="1748901"/>
          </a:xfrm>
          <a:prstGeom prst="wedgeEllipseCallout">
            <a:avLst>
              <a:gd name="adj1" fmla="val -55245"/>
              <a:gd name="adj2" fmla="val 6808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ysClr val="windowText" lastClr="000000"/>
                </a:solidFill>
              </a:rPr>
              <a:t>We should give it</a:t>
            </a:r>
            <a:r>
              <a:rPr lang="mr-IN" sz="3000" dirty="0">
                <a:solidFill>
                  <a:sysClr val="windowText" lastClr="000000"/>
                </a:solidFill>
              </a:rPr>
              <a:t>…</a:t>
            </a:r>
            <a:r>
              <a:rPr lang="en-US" sz="3000" dirty="0">
                <a:solidFill>
                  <a:sysClr val="windowText" lastClr="000000"/>
                </a:solidFill>
              </a:rPr>
              <a:t> value 27!</a:t>
            </a:r>
          </a:p>
        </p:txBody>
      </p:sp>
    </p:spTree>
    <p:extLst>
      <p:ext uri="{BB962C8B-B14F-4D97-AF65-F5344CB8AC3E}">
        <p14:creationId xmlns:p14="http://schemas.microsoft.com/office/powerpoint/2010/main" val="6715177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mr-IN" sz="3400" dirty="0"/>
              <a:t>…</a:t>
            </a:r>
            <a:r>
              <a:rPr lang="en-US" sz="3400" dirty="0"/>
              <a:t>and its parents loved it very much.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6400" dirty="0">
                <a:latin typeface="Courier" charset="0"/>
                <a:ea typeface="Courier" charset="0"/>
                <a:cs typeface="Courier" charset="0"/>
              </a:rPr>
              <a:t>x = 27;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8093" y="2431114"/>
            <a:ext cx="4370202" cy="4329231"/>
          </a:xfrm>
          <a:prstGeom prst="rect">
            <a:avLst/>
          </a:prstGeom>
        </p:spPr>
      </p:pic>
      <p:sp>
        <p:nvSpPr>
          <p:cNvPr id="7" name="Oval Callout 6"/>
          <p:cNvSpPr/>
          <p:nvPr/>
        </p:nvSpPr>
        <p:spPr>
          <a:xfrm>
            <a:off x="152400" y="2046672"/>
            <a:ext cx="3018408" cy="1748901"/>
          </a:xfrm>
          <a:prstGeom prst="wedgeEllipseCallout">
            <a:avLst>
              <a:gd name="adj1" fmla="val -55245"/>
              <a:gd name="adj2" fmla="val 6808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ysClr val="windowText" lastClr="000000"/>
                </a:solidFill>
              </a:rPr>
              <a:t>We should give it</a:t>
            </a:r>
            <a:r>
              <a:rPr lang="mr-IN" sz="3000" dirty="0">
                <a:solidFill>
                  <a:sysClr val="windowText" lastClr="000000"/>
                </a:solidFill>
              </a:rPr>
              <a:t>…</a:t>
            </a:r>
            <a:r>
              <a:rPr lang="en-US" sz="3000" dirty="0">
                <a:solidFill>
                  <a:sysClr val="windowText" lastClr="000000"/>
                </a:solidFill>
              </a:rPr>
              <a:t> value 27!</a:t>
            </a:r>
          </a:p>
        </p:txBody>
      </p:sp>
      <p:sp>
        <p:nvSpPr>
          <p:cNvPr id="8" name="Rectangle 7"/>
          <p:cNvSpPr/>
          <p:nvPr/>
        </p:nvSpPr>
        <p:spPr>
          <a:xfrm>
            <a:off x="3657600" y="3886200"/>
            <a:ext cx="1757779" cy="1724487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0" b="1" dirty="0">
                <a:solidFill>
                  <a:srgbClr val="00B050"/>
                </a:solidFill>
              </a:rPr>
              <a:t>27</a:t>
            </a:r>
          </a:p>
        </p:txBody>
      </p:sp>
    </p:spTree>
    <p:extLst>
      <p:ext uri="{BB962C8B-B14F-4D97-AF65-F5344CB8AC3E}">
        <p14:creationId xmlns:p14="http://schemas.microsoft.com/office/powerpoint/2010/main" val="168354195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010000"/>
              </a:solidFill>
            </a:endParaRPr>
          </a:p>
        </p:txBody>
      </p:sp>
      <p:sp>
        <p:nvSpPr>
          <p:cNvPr id="34818" name="TextBox 1"/>
          <p:cNvSpPr txBox="1">
            <a:spLocks noChangeArrowheads="1"/>
          </p:cNvSpPr>
          <p:nvPr/>
        </p:nvSpPr>
        <p:spPr bwMode="auto">
          <a:xfrm>
            <a:off x="-152400" y="2733675"/>
            <a:ext cx="967740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A few years later, the parents decided to have another variable.</a:t>
            </a:r>
          </a:p>
        </p:txBody>
      </p:sp>
    </p:spTree>
    <p:extLst>
      <p:ext uri="{BB962C8B-B14F-4D97-AF65-F5344CB8AC3E}">
        <p14:creationId xmlns:p14="http://schemas.microsoft.com/office/powerpoint/2010/main" val="709820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mr-IN" sz="4000" dirty="0"/>
              <a:t>…</a:t>
            </a:r>
            <a:r>
              <a:rPr lang="en-US" sz="4000" dirty="0"/>
              <a:t>and a variable </a:t>
            </a:r>
            <a:r>
              <a:rPr lang="en-US" sz="4000" dirty="0" err="1"/>
              <a:t>rect</a:t>
            </a:r>
            <a:r>
              <a:rPr lang="en-US" sz="4000" dirty="0"/>
              <a:t> was born!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6400" dirty="0" err="1">
                <a:latin typeface="Courier" charset="0"/>
                <a:ea typeface="Courier" charset="0"/>
                <a:cs typeface="Courier" charset="0"/>
              </a:rPr>
              <a:t>GRect</a:t>
            </a:r>
            <a:r>
              <a:rPr lang="en-US" sz="6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6400" dirty="0" err="1">
                <a:latin typeface="Courier" charset="0"/>
                <a:ea typeface="Courier" charset="0"/>
                <a:cs typeface="Courier" charset="0"/>
              </a:rPr>
              <a:t>rect</a:t>
            </a:r>
            <a:r>
              <a:rPr lang="en-US" sz="6400" dirty="0">
                <a:latin typeface="Courier" charset="0"/>
                <a:ea typeface="Courier" charset="0"/>
                <a:cs typeface="Courier" charset="0"/>
              </a:rPr>
              <a:t>;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8093" y="2431114"/>
            <a:ext cx="4370202" cy="4329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39869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200" dirty="0" err="1"/>
              <a:t>rect</a:t>
            </a:r>
            <a:r>
              <a:rPr lang="en-US" sz="4200" dirty="0"/>
              <a:t> was an object variable</a:t>
            </a:r>
            <a:r>
              <a:rPr lang="mr-IN" sz="4200" dirty="0"/>
              <a:t>…</a:t>
            </a:r>
            <a:endParaRPr lang="en-US" sz="4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6400" dirty="0" err="1">
                <a:latin typeface="Courier" charset="0"/>
                <a:ea typeface="Courier" charset="0"/>
                <a:cs typeface="Courier" charset="0"/>
              </a:rPr>
              <a:t>GRect</a:t>
            </a:r>
            <a:r>
              <a:rPr lang="en-US" sz="6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6400" dirty="0" err="1">
                <a:latin typeface="Courier" charset="0"/>
                <a:ea typeface="Courier" charset="0"/>
                <a:cs typeface="Courier" charset="0"/>
              </a:rPr>
              <a:t>rect</a:t>
            </a:r>
            <a:r>
              <a:rPr lang="en-US" sz="6400" dirty="0">
                <a:latin typeface="Courier" charset="0"/>
                <a:ea typeface="Courier" charset="0"/>
                <a:cs typeface="Courier" charset="0"/>
              </a:rPr>
              <a:t>;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8093" y="2431114"/>
            <a:ext cx="4370202" cy="4329231"/>
          </a:xfrm>
          <a:prstGeom prst="rect">
            <a:avLst/>
          </a:prstGeom>
        </p:spPr>
      </p:pic>
      <p:sp>
        <p:nvSpPr>
          <p:cNvPr id="5" name="Oval Callout 4"/>
          <p:cNvSpPr/>
          <p:nvPr/>
        </p:nvSpPr>
        <p:spPr>
          <a:xfrm>
            <a:off x="152400" y="2278714"/>
            <a:ext cx="3018408" cy="1748901"/>
          </a:xfrm>
          <a:prstGeom prst="wedgeEllipseCallout">
            <a:avLst>
              <a:gd name="adj1" fmla="val -55245"/>
              <a:gd name="adj2" fmla="val 6808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ysClr val="windowText" lastClr="000000"/>
                </a:solidFill>
              </a:rPr>
              <a:t>Who’s a cute </a:t>
            </a:r>
            <a:r>
              <a:rPr lang="en-US" sz="3000" dirty="0" err="1">
                <a:solidFill>
                  <a:sysClr val="windowText" lastClr="000000"/>
                </a:solidFill>
              </a:rPr>
              <a:t>GRect</a:t>
            </a:r>
            <a:r>
              <a:rPr lang="en-US" sz="3000" dirty="0">
                <a:solidFill>
                  <a:sysClr val="windowText" lastClr="000000"/>
                </a:solidFill>
              </a:rPr>
              <a:t>???</a:t>
            </a:r>
          </a:p>
        </p:txBody>
      </p:sp>
      <p:sp>
        <p:nvSpPr>
          <p:cNvPr id="6" name="Oval Callout 5"/>
          <p:cNvSpPr/>
          <p:nvPr/>
        </p:nvSpPr>
        <p:spPr>
          <a:xfrm>
            <a:off x="5973192" y="2431114"/>
            <a:ext cx="3018408" cy="1748901"/>
          </a:xfrm>
          <a:prstGeom prst="wedgeEllipseCallout">
            <a:avLst>
              <a:gd name="adj1" fmla="val 54167"/>
              <a:gd name="adj2" fmla="val 6757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ysClr val="windowText" lastClr="000000"/>
                </a:solidFill>
              </a:rPr>
              <a:t>It’s so square!</a:t>
            </a:r>
          </a:p>
        </p:txBody>
      </p:sp>
    </p:spTree>
    <p:extLst>
      <p:ext uri="{BB962C8B-B14F-4D97-AF65-F5344CB8AC3E}">
        <p14:creationId xmlns:p14="http://schemas.microsoft.com/office/powerpoint/2010/main" val="9879878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for Today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/>
              <a:t>Review: events and instance variables</a:t>
            </a:r>
          </a:p>
          <a:p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A Boolean Aside</a:t>
            </a:r>
          </a:p>
          <a:p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Memory</a:t>
            </a:r>
          </a:p>
          <a:p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Revisiting Whack-A-Mole</a:t>
            </a:r>
          </a:p>
          <a:p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Midterm tips</a:t>
            </a:r>
          </a:p>
        </p:txBody>
      </p:sp>
    </p:spTree>
    <p:extLst>
      <p:ext uri="{BB962C8B-B14F-4D97-AF65-F5344CB8AC3E}">
        <p14:creationId xmlns:p14="http://schemas.microsoft.com/office/powerpoint/2010/main" val="111728730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mr-IN" sz="3400" dirty="0"/>
              <a:t>…</a:t>
            </a:r>
            <a:r>
              <a:rPr lang="en-US" sz="3400" dirty="0"/>
              <a:t>and its parents loved it very much.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6400" dirty="0" err="1">
                <a:latin typeface="Courier" charset="0"/>
                <a:ea typeface="Courier" charset="0"/>
                <a:cs typeface="Courier" charset="0"/>
              </a:rPr>
              <a:t>GRect</a:t>
            </a:r>
            <a:r>
              <a:rPr lang="en-US" sz="6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6400" dirty="0" err="1">
                <a:latin typeface="Courier" charset="0"/>
                <a:ea typeface="Courier" charset="0"/>
                <a:cs typeface="Courier" charset="0"/>
              </a:rPr>
              <a:t>rect</a:t>
            </a:r>
            <a:r>
              <a:rPr lang="en-US" sz="6400" dirty="0">
                <a:latin typeface="Courier" charset="0"/>
                <a:ea typeface="Courier" charset="0"/>
                <a:cs typeface="Courier" charset="0"/>
              </a:rPr>
              <a:t>;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8093" y="2431114"/>
            <a:ext cx="4370202" cy="4329231"/>
          </a:xfrm>
          <a:prstGeom prst="rect">
            <a:avLst/>
          </a:prstGeom>
        </p:spPr>
      </p:pic>
      <p:sp>
        <p:nvSpPr>
          <p:cNvPr id="5" name="Oval Callout 4"/>
          <p:cNvSpPr/>
          <p:nvPr/>
        </p:nvSpPr>
        <p:spPr>
          <a:xfrm>
            <a:off x="152400" y="2278714"/>
            <a:ext cx="3018408" cy="1748901"/>
          </a:xfrm>
          <a:prstGeom prst="wedgeEllipseCallout">
            <a:avLst>
              <a:gd name="adj1" fmla="val -55245"/>
              <a:gd name="adj2" fmla="val 6808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ysClr val="windowText" lastClr="000000"/>
                </a:solidFill>
              </a:rPr>
              <a:t>We should make it</a:t>
            </a:r>
            <a:r>
              <a:rPr lang="mr-IN" sz="2400" dirty="0">
                <a:solidFill>
                  <a:sysClr val="windowText" lastClr="000000"/>
                </a:solidFill>
              </a:rPr>
              <a:t>…</a:t>
            </a:r>
            <a:r>
              <a:rPr lang="en-US" sz="2400" dirty="0">
                <a:solidFill>
                  <a:sysClr val="windowText" lastClr="000000"/>
                </a:solidFill>
              </a:rPr>
              <a:t> a big, strong </a:t>
            </a:r>
            <a:r>
              <a:rPr lang="en-US" sz="2400" dirty="0" err="1">
                <a:solidFill>
                  <a:sysClr val="windowText" lastClr="000000"/>
                </a:solidFill>
              </a:rPr>
              <a:t>GRect</a:t>
            </a:r>
            <a:r>
              <a:rPr lang="en-US" sz="2400" dirty="0">
                <a:solidFill>
                  <a:sysClr val="windowText" lastClr="000000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87572480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mr-IN" sz="3400" dirty="0"/>
              <a:t>…</a:t>
            </a:r>
            <a:r>
              <a:rPr lang="en-US" sz="3400" dirty="0"/>
              <a:t>and its parents loved it very much.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3000" dirty="0" err="1">
                <a:latin typeface="Courier" charset="0"/>
                <a:ea typeface="Courier" charset="0"/>
                <a:cs typeface="Courier" charset="0"/>
              </a:rPr>
              <a:t>GRect</a:t>
            </a:r>
            <a:r>
              <a:rPr lang="en-US" sz="30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000" dirty="0" err="1">
                <a:latin typeface="Courier" charset="0"/>
                <a:ea typeface="Courier" charset="0"/>
                <a:cs typeface="Courier" charset="0"/>
              </a:rPr>
              <a:t>rect</a:t>
            </a:r>
            <a:r>
              <a:rPr lang="en-US" sz="3000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30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sz="30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000" dirty="0" err="1">
                <a:latin typeface="Courier" charset="0"/>
                <a:ea typeface="Courier" charset="0"/>
                <a:cs typeface="Courier" charset="0"/>
              </a:rPr>
              <a:t>GRect</a:t>
            </a:r>
            <a:r>
              <a:rPr lang="en-US" sz="3000" dirty="0">
                <a:latin typeface="Courier" charset="0"/>
                <a:ea typeface="Courier" charset="0"/>
                <a:cs typeface="Courier" charset="0"/>
              </a:rPr>
              <a:t>(0, 0, 50, 50);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8093" y="2431114"/>
            <a:ext cx="4370202" cy="4329231"/>
          </a:xfrm>
          <a:prstGeom prst="rect">
            <a:avLst/>
          </a:prstGeom>
        </p:spPr>
      </p:pic>
      <p:sp>
        <p:nvSpPr>
          <p:cNvPr id="8" name="Oval Callout 7"/>
          <p:cNvSpPr/>
          <p:nvPr/>
        </p:nvSpPr>
        <p:spPr>
          <a:xfrm>
            <a:off x="152400" y="2278714"/>
            <a:ext cx="3018408" cy="1748901"/>
          </a:xfrm>
          <a:prstGeom prst="wedgeEllipseCallout">
            <a:avLst>
              <a:gd name="adj1" fmla="val -55245"/>
              <a:gd name="adj2" fmla="val 6808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ysClr val="windowText" lastClr="000000"/>
                </a:solidFill>
              </a:rPr>
              <a:t>We should make it</a:t>
            </a:r>
            <a:r>
              <a:rPr lang="mr-IN" sz="2400" dirty="0">
                <a:solidFill>
                  <a:sysClr val="windowText" lastClr="000000"/>
                </a:solidFill>
              </a:rPr>
              <a:t>…</a:t>
            </a:r>
            <a:r>
              <a:rPr lang="en-US" sz="2400" dirty="0">
                <a:solidFill>
                  <a:sysClr val="windowText" lastClr="000000"/>
                </a:solidFill>
              </a:rPr>
              <a:t> a big, strong </a:t>
            </a:r>
            <a:r>
              <a:rPr lang="en-US" sz="2400" dirty="0" err="1">
                <a:solidFill>
                  <a:sysClr val="windowText" lastClr="000000"/>
                </a:solidFill>
              </a:rPr>
              <a:t>GRect</a:t>
            </a:r>
            <a:r>
              <a:rPr lang="en-US" sz="2400" dirty="0">
                <a:solidFill>
                  <a:sysClr val="windowText" lastClr="000000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27419427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3000" dirty="0" err="1">
                <a:latin typeface="Courier" charset="0"/>
                <a:ea typeface="Courier" charset="0"/>
                <a:cs typeface="Courier" charset="0"/>
              </a:rPr>
              <a:t>GRect</a:t>
            </a:r>
            <a:r>
              <a:rPr lang="en-US" sz="30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000" dirty="0" err="1">
                <a:latin typeface="Courier" charset="0"/>
                <a:ea typeface="Courier" charset="0"/>
                <a:cs typeface="Courier" charset="0"/>
              </a:rPr>
              <a:t>rect</a:t>
            </a:r>
            <a:r>
              <a:rPr lang="en-US" sz="3000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30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sz="30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000" dirty="0" err="1">
                <a:latin typeface="Courier" charset="0"/>
                <a:ea typeface="Courier" charset="0"/>
                <a:cs typeface="Courier" charset="0"/>
              </a:rPr>
              <a:t>GRect</a:t>
            </a:r>
            <a:r>
              <a:rPr lang="en-US" sz="3000" dirty="0">
                <a:latin typeface="Courier" charset="0"/>
                <a:ea typeface="Courier" charset="0"/>
                <a:cs typeface="Courier" charset="0"/>
              </a:rPr>
              <a:t>(0, 0, 50, 50);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8093" y="2431114"/>
            <a:ext cx="4370202" cy="4329231"/>
          </a:xfrm>
          <a:prstGeom prst="rect">
            <a:avLst/>
          </a:prstGeom>
        </p:spPr>
      </p:pic>
      <p:sp>
        <p:nvSpPr>
          <p:cNvPr id="8" name="Oval Callout 7"/>
          <p:cNvSpPr/>
          <p:nvPr/>
        </p:nvSpPr>
        <p:spPr>
          <a:xfrm>
            <a:off x="152400" y="2278714"/>
            <a:ext cx="3194482" cy="2648393"/>
          </a:xfrm>
          <a:prstGeom prst="wedgeEllipseCallout">
            <a:avLst>
              <a:gd name="adj1" fmla="val -55245"/>
              <a:gd name="adj2" fmla="val 6808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>
                <a:solidFill>
                  <a:sysClr val="windowText" lastClr="000000"/>
                </a:solidFill>
              </a:rPr>
              <a:t>That box isn’t big enough to store everything about a </a:t>
            </a:r>
            <a:r>
              <a:rPr lang="en-US" sz="2600" dirty="0" err="1">
                <a:solidFill>
                  <a:sysClr val="windowText" lastClr="000000"/>
                </a:solidFill>
              </a:rPr>
              <a:t>GRect</a:t>
            </a:r>
            <a:r>
              <a:rPr lang="en-US" sz="2600" dirty="0">
                <a:solidFill>
                  <a:sysClr val="windowText" lastClr="000000"/>
                </a:solidFill>
              </a:rPr>
              <a:t>!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mr-IN" sz="3600" dirty="0"/>
              <a:t>…</a:t>
            </a:r>
            <a:r>
              <a:rPr lang="en-US" sz="3600" dirty="0"/>
              <a:t>but </a:t>
            </a:r>
            <a:r>
              <a:rPr lang="en-US" sz="3600" dirty="0" err="1"/>
              <a:t>rect’s</a:t>
            </a:r>
            <a:r>
              <a:rPr lang="en-US" sz="3600" dirty="0"/>
              <a:t> box was not big enough for an object!</a:t>
            </a:r>
          </a:p>
        </p:txBody>
      </p:sp>
    </p:spTree>
    <p:extLst>
      <p:ext uri="{BB962C8B-B14F-4D97-AF65-F5344CB8AC3E}">
        <p14:creationId xmlns:p14="http://schemas.microsoft.com/office/powerpoint/2010/main" val="51835282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mr-IN" sz="3400" dirty="0"/>
              <a:t>…</a:t>
            </a:r>
            <a:r>
              <a:rPr lang="en-US" sz="3400" dirty="0"/>
              <a:t>so they stored the information in a bigger box somewhere else.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3000" dirty="0" err="1">
                <a:latin typeface="Courier" charset="0"/>
                <a:ea typeface="Courier" charset="0"/>
                <a:cs typeface="Courier" charset="0"/>
              </a:rPr>
              <a:t>GRect</a:t>
            </a:r>
            <a:r>
              <a:rPr lang="en-US" sz="30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000" dirty="0" err="1">
                <a:latin typeface="Courier" charset="0"/>
                <a:ea typeface="Courier" charset="0"/>
                <a:cs typeface="Courier" charset="0"/>
              </a:rPr>
              <a:t>rect</a:t>
            </a:r>
            <a:r>
              <a:rPr lang="en-US" sz="3000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30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sz="30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000" dirty="0" err="1">
                <a:latin typeface="Courier" charset="0"/>
                <a:ea typeface="Courier" charset="0"/>
                <a:cs typeface="Courier" charset="0"/>
              </a:rPr>
              <a:t>GRect</a:t>
            </a:r>
            <a:r>
              <a:rPr lang="en-US" sz="3000" dirty="0">
                <a:latin typeface="Courier" charset="0"/>
                <a:ea typeface="Courier" charset="0"/>
                <a:cs typeface="Courier" charset="0"/>
              </a:rPr>
              <a:t>(0, 0, 50, 50);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09752"/>
            <a:ext cx="3379935" cy="334824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94300" y="4618609"/>
            <a:ext cx="1339048" cy="1298358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>
                <a:solidFill>
                  <a:srgbClr val="00B050"/>
                </a:solidFill>
              </a:rPr>
              <a:t>See location 5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0150" y="1890943"/>
            <a:ext cx="6563850" cy="415368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 rot="19851626">
            <a:off x="5831256" y="4361660"/>
            <a:ext cx="2121327" cy="648183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>
                <a:solidFill>
                  <a:srgbClr val="00B050"/>
                </a:solidFill>
              </a:rPr>
              <a:t>Location 5</a:t>
            </a:r>
            <a:endParaRPr lang="en-US" sz="2600" b="1" dirty="0">
              <a:solidFill>
                <a:srgbClr val="00B05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572000" y="2287052"/>
            <a:ext cx="2121327" cy="1599148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600" b="1" dirty="0">
                <a:solidFill>
                  <a:srgbClr val="FF0000"/>
                </a:solidFill>
              </a:rPr>
              <a:t>x = 0, y = 0</a:t>
            </a:r>
          </a:p>
          <a:p>
            <a:r>
              <a:rPr lang="en-US" sz="2600" b="1" dirty="0">
                <a:solidFill>
                  <a:srgbClr val="FF0000"/>
                </a:solidFill>
              </a:rPr>
              <a:t>width = 50</a:t>
            </a:r>
          </a:p>
          <a:p>
            <a:r>
              <a:rPr lang="en-US" sz="2600" b="1" dirty="0">
                <a:solidFill>
                  <a:srgbClr val="FF0000"/>
                </a:solidFill>
              </a:rPr>
              <a:t>height = 50</a:t>
            </a:r>
          </a:p>
          <a:p>
            <a:r>
              <a:rPr lang="en-US" sz="2600" b="1" dirty="0">
                <a:solidFill>
                  <a:srgbClr val="FF0000"/>
                </a:solidFill>
              </a:rPr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144947529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010000"/>
              </a:solidFill>
            </a:endParaRPr>
          </a:p>
        </p:txBody>
      </p:sp>
      <p:sp>
        <p:nvSpPr>
          <p:cNvPr id="34818" name="TextBox 1"/>
          <p:cNvSpPr txBox="1">
            <a:spLocks noChangeArrowheads="1"/>
          </p:cNvSpPr>
          <p:nvPr/>
        </p:nvSpPr>
        <p:spPr bwMode="auto">
          <a:xfrm>
            <a:off x="-152400" y="2733675"/>
            <a:ext cx="96774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Chapter 2: Friends</a:t>
            </a:r>
          </a:p>
        </p:txBody>
      </p:sp>
    </p:spTree>
    <p:extLst>
      <p:ext uri="{BB962C8B-B14F-4D97-AF65-F5344CB8AC3E}">
        <p14:creationId xmlns:p14="http://schemas.microsoft.com/office/powerpoint/2010/main" val="192482045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mr-IN" sz="3400" dirty="0"/>
              <a:t>…</a:t>
            </a:r>
            <a:r>
              <a:rPr lang="en-US" sz="3400" dirty="0"/>
              <a:t>x makes a new friend!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6400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6400" dirty="0">
                <a:latin typeface="Courier" charset="0"/>
                <a:ea typeface="Courier" charset="0"/>
                <a:cs typeface="Courier" charset="0"/>
              </a:rPr>
              <a:t> y = 27;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28769"/>
            <a:ext cx="4370202" cy="432923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242874" y="3974976"/>
            <a:ext cx="1757779" cy="1724487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0" b="1" dirty="0">
                <a:solidFill>
                  <a:srgbClr val="00B050"/>
                </a:solidFill>
              </a:rPr>
              <a:t>27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2602" y="2528769"/>
            <a:ext cx="4370202" cy="4329231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5765476" y="3974976"/>
            <a:ext cx="1757779" cy="1724487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0" b="1" dirty="0">
                <a:solidFill>
                  <a:srgbClr val="00B050"/>
                </a:solidFill>
              </a:rPr>
              <a:t>27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048759" y="2822359"/>
            <a:ext cx="2289245" cy="771617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500" b="1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563080" y="2811630"/>
            <a:ext cx="2289245" cy="771617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b="1" dirty="0">
                <a:solidFill>
                  <a:srgbClr val="FF0000"/>
                </a:solidFill>
              </a:rPr>
              <a:t>y</a:t>
            </a:r>
          </a:p>
        </p:txBody>
      </p:sp>
    </p:spTree>
    <p:extLst>
      <p:ext uri="{BB962C8B-B14F-4D97-AF65-F5344CB8AC3E}">
        <p14:creationId xmlns:p14="http://schemas.microsoft.com/office/powerpoint/2010/main" val="48920714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mr-IN" sz="3400" dirty="0"/>
              <a:t>…</a:t>
            </a:r>
            <a:r>
              <a:rPr lang="en-US" sz="3400" dirty="0"/>
              <a:t>x makes a new friend!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6400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6400" dirty="0">
                <a:latin typeface="Courier" charset="0"/>
                <a:ea typeface="Courier" charset="0"/>
                <a:cs typeface="Courier" charset="0"/>
              </a:rPr>
              <a:t> y = 27;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28769"/>
            <a:ext cx="4370202" cy="432923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242874" y="3974976"/>
            <a:ext cx="1757779" cy="1724487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0" b="1" dirty="0">
                <a:solidFill>
                  <a:srgbClr val="00B050"/>
                </a:solidFill>
              </a:rPr>
              <a:t>27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2602" y="2528769"/>
            <a:ext cx="4370202" cy="4329231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5765476" y="3974976"/>
            <a:ext cx="1757779" cy="1724487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0" b="1" dirty="0">
                <a:solidFill>
                  <a:srgbClr val="00B050"/>
                </a:solidFill>
              </a:rPr>
              <a:t>27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048759" y="2822359"/>
            <a:ext cx="2289245" cy="771617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500" b="1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563080" y="2811630"/>
            <a:ext cx="2289245" cy="771617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b="1" dirty="0">
                <a:solidFill>
                  <a:srgbClr val="FF0000"/>
                </a:solidFill>
              </a:rPr>
              <a:t>y</a:t>
            </a:r>
          </a:p>
        </p:txBody>
      </p:sp>
      <p:sp>
        <p:nvSpPr>
          <p:cNvPr id="14" name="Oval Callout 13"/>
          <p:cNvSpPr/>
          <p:nvPr/>
        </p:nvSpPr>
        <p:spPr>
          <a:xfrm>
            <a:off x="7089559" y="2034093"/>
            <a:ext cx="2054441" cy="636106"/>
          </a:xfrm>
          <a:prstGeom prst="wedgeEllipseCallout">
            <a:avLst>
              <a:gd name="adj1" fmla="val -55245"/>
              <a:gd name="adj2" fmla="val 6808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>
                <a:solidFill>
                  <a:sysClr val="windowText" lastClr="000000"/>
                </a:solidFill>
              </a:rPr>
              <a:t>Hi! I’m y.</a:t>
            </a:r>
          </a:p>
        </p:txBody>
      </p:sp>
    </p:spTree>
    <p:extLst>
      <p:ext uri="{BB962C8B-B14F-4D97-AF65-F5344CB8AC3E}">
        <p14:creationId xmlns:p14="http://schemas.microsoft.com/office/powerpoint/2010/main" val="31758110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mr-IN" sz="3400" dirty="0"/>
              <a:t>…</a:t>
            </a:r>
            <a:r>
              <a:rPr lang="en-US" sz="3400" dirty="0"/>
              <a:t>x makes a new friend!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6400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6400" dirty="0">
                <a:latin typeface="Courier" charset="0"/>
                <a:ea typeface="Courier" charset="0"/>
                <a:cs typeface="Courier" charset="0"/>
              </a:rPr>
              <a:t> y = 27;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28769"/>
            <a:ext cx="4370202" cy="432923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242874" y="3974976"/>
            <a:ext cx="1757779" cy="1724487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0" b="1" dirty="0">
                <a:solidFill>
                  <a:srgbClr val="00B050"/>
                </a:solidFill>
              </a:rPr>
              <a:t>27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2602" y="2528769"/>
            <a:ext cx="4370202" cy="4329231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5765476" y="3974976"/>
            <a:ext cx="1757779" cy="1724487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0" b="1" dirty="0">
                <a:solidFill>
                  <a:srgbClr val="00B050"/>
                </a:solidFill>
              </a:rPr>
              <a:t>27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048759" y="2822359"/>
            <a:ext cx="2289245" cy="771617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500" b="1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563080" y="2811630"/>
            <a:ext cx="2289245" cy="771617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b="1" dirty="0">
                <a:solidFill>
                  <a:srgbClr val="FF0000"/>
                </a:solidFill>
              </a:rPr>
              <a:t>y</a:t>
            </a:r>
          </a:p>
        </p:txBody>
      </p:sp>
      <p:sp>
        <p:nvSpPr>
          <p:cNvPr id="14" name="Oval Callout 13"/>
          <p:cNvSpPr/>
          <p:nvPr/>
        </p:nvSpPr>
        <p:spPr>
          <a:xfrm>
            <a:off x="7021861" y="1831198"/>
            <a:ext cx="2054441" cy="1295033"/>
          </a:xfrm>
          <a:prstGeom prst="wedgeEllipseCallout">
            <a:avLst>
              <a:gd name="adj1" fmla="val -55245"/>
              <a:gd name="adj2" fmla="val 6808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>
                <a:solidFill>
                  <a:sysClr val="windowText" lastClr="000000"/>
                </a:solidFill>
              </a:rPr>
              <a:t>We have the same value!</a:t>
            </a:r>
          </a:p>
        </p:txBody>
      </p:sp>
    </p:spTree>
    <p:extLst>
      <p:ext uri="{BB962C8B-B14F-4D97-AF65-F5344CB8AC3E}">
        <p14:creationId xmlns:p14="http://schemas.microsoft.com/office/powerpoint/2010/main" val="81536263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mr-IN" sz="3400" dirty="0"/>
              <a:t>…</a:t>
            </a:r>
            <a:r>
              <a:rPr lang="en-US" sz="3400" dirty="0"/>
              <a:t>x makes a new friend!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6400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6400" dirty="0">
                <a:latin typeface="Courier" charset="0"/>
                <a:ea typeface="Courier" charset="0"/>
                <a:cs typeface="Courier" charset="0"/>
              </a:rPr>
              <a:t> y = 27;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28769"/>
            <a:ext cx="4370202" cy="432923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242874" y="3974976"/>
            <a:ext cx="1757779" cy="1724487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0" b="1" dirty="0">
                <a:solidFill>
                  <a:srgbClr val="00B050"/>
                </a:solidFill>
              </a:rPr>
              <a:t>27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2602" y="2528769"/>
            <a:ext cx="4370202" cy="4329231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5765476" y="3974976"/>
            <a:ext cx="1757779" cy="1724487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0" b="1" dirty="0">
                <a:solidFill>
                  <a:srgbClr val="00B050"/>
                </a:solidFill>
              </a:rPr>
              <a:t>27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048759" y="2822359"/>
            <a:ext cx="2289245" cy="771617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500" b="1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563080" y="2811630"/>
            <a:ext cx="2289245" cy="771617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b="1" dirty="0">
                <a:solidFill>
                  <a:srgbClr val="FF0000"/>
                </a:solidFill>
              </a:rPr>
              <a:t>y</a:t>
            </a:r>
          </a:p>
        </p:txBody>
      </p:sp>
      <p:sp>
        <p:nvSpPr>
          <p:cNvPr id="15" name="Oval Callout 14"/>
          <p:cNvSpPr/>
          <p:nvPr/>
        </p:nvSpPr>
        <p:spPr>
          <a:xfrm>
            <a:off x="2616492" y="2349555"/>
            <a:ext cx="2054441" cy="636106"/>
          </a:xfrm>
          <a:prstGeom prst="wedgeEllipseCallout">
            <a:avLst>
              <a:gd name="adj1" fmla="val -55245"/>
              <a:gd name="adj2" fmla="val 6808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>
                <a:solidFill>
                  <a:sysClr val="windowText" lastClr="000000"/>
                </a:solidFill>
              </a:rPr>
              <a:t>*blush*</a:t>
            </a:r>
            <a:endParaRPr lang="en-US" sz="26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544820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800" dirty="0"/>
              <a:t>They can use == to compare values.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4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if</a:t>
            </a:r>
            <a:r>
              <a:rPr lang="en-US" sz="4400" b="1" dirty="0">
                <a:latin typeface="Courier" charset="0"/>
                <a:ea typeface="Courier" charset="0"/>
                <a:cs typeface="Courier" charset="0"/>
              </a:rPr>
              <a:t> (x == y) { </a:t>
            </a:r>
            <a:r>
              <a:rPr lang="en-US" sz="4400" b="1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// true!</a:t>
            </a:r>
          </a:p>
          <a:p>
            <a:pPr marL="0" indent="0">
              <a:buNone/>
            </a:pPr>
            <a:r>
              <a:rPr lang="en-US" sz="4400" b="1" dirty="0">
                <a:latin typeface="Courier" charset="0"/>
                <a:ea typeface="Courier" charset="0"/>
                <a:cs typeface="Courier" charset="0"/>
              </a:rPr>
              <a:t>	... </a:t>
            </a:r>
          </a:p>
          <a:p>
            <a:pPr marL="0" indent="0">
              <a:buNone/>
            </a:pPr>
            <a:r>
              <a:rPr lang="en-US" sz="4400" b="1" dirty="0">
                <a:latin typeface="Courier" charset="0"/>
                <a:ea typeface="Courier" charset="0"/>
                <a:cs typeface="Courier" charset="0"/>
              </a:rPr>
              <a:t>}</a:t>
            </a:r>
          </a:p>
          <a:p>
            <a:pPr marL="0" indent="0" algn="ctr">
              <a:buNone/>
            </a:pPr>
            <a:endParaRPr lang="en-US" sz="4400" b="1" dirty="0">
              <a:latin typeface="Courier" charset="0"/>
              <a:ea typeface="Courier" charset="0"/>
              <a:cs typeface="Courier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969" y="4199138"/>
            <a:ext cx="2684025" cy="265886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183908" y="5055095"/>
            <a:ext cx="1091954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500" b="1" dirty="0">
                <a:solidFill>
                  <a:srgbClr val="00B050"/>
                </a:solidFill>
              </a:rPr>
              <a:t>27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7831" y="4199138"/>
            <a:ext cx="2684025" cy="2658862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305917" y="4437145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b="1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3" name="Rectangle 12"/>
          <p:cNvSpPr/>
          <p:nvPr/>
        </p:nvSpPr>
        <p:spPr>
          <a:xfrm>
            <a:off x="6032779" y="4361098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b="1" dirty="0">
                <a:solidFill>
                  <a:srgbClr val="FF0000"/>
                </a:solidFill>
              </a:rPr>
              <a:t>y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933865" y="5057103"/>
            <a:ext cx="1091954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500" b="1" dirty="0">
                <a:solidFill>
                  <a:srgbClr val="00B050"/>
                </a:solidFill>
              </a:rPr>
              <a:t>27</a:t>
            </a:r>
          </a:p>
        </p:txBody>
      </p:sp>
    </p:spTree>
    <p:extLst>
      <p:ext uri="{BB962C8B-B14F-4D97-AF65-F5344CB8AC3E}">
        <p14:creationId xmlns:p14="http://schemas.microsoft.com/office/powerpoint/2010/main" val="6247563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7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x-none"/>
              <a:t>Events</a:t>
            </a:r>
          </a:p>
        </p:txBody>
      </p:sp>
      <p:sp>
        <p:nvSpPr>
          <p:cNvPr id="12257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tabLst>
                <a:tab pos="3657600" algn="l"/>
              </a:tabLst>
              <a:defRPr/>
            </a:pPr>
            <a:r>
              <a:rPr lang="en-US" altLang="x-none" sz="2800" b="1" dirty="0"/>
              <a:t>event</a:t>
            </a:r>
            <a:r>
              <a:rPr lang="en-US" altLang="x-none" sz="2800" dirty="0"/>
              <a:t>: Some external stimulus that your program can respond to.</a:t>
            </a:r>
          </a:p>
          <a:p>
            <a:pPr lvl="1" eaLnBrk="1" hangingPunct="1">
              <a:tabLst>
                <a:tab pos="3657600" algn="l"/>
              </a:tabLst>
              <a:defRPr/>
            </a:pPr>
            <a:endParaRPr lang="en-US" altLang="x-none" sz="2800" dirty="0"/>
          </a:p>
          <a:p>
            <a:pPr lvl="1" eaLnBrk="1" hangingPunct="1">
              <a:tabLst>
                <a:tab pos="3657600" algn="l"/>
              </a:tabLst>
              <a:defRPr/>
            </a:pPr>
            <a:endParaRPr lang="en-US" altLang="x-none" sz="2800" dirty="0"/>
          </a:p>
          <a:p>
            <a:pPr lvl="1" eaLnBrk="1" hangingPunct="1">
              <a:tabLst>
                <a:tab pos="3657600" algn="l"/>
              </a:tabLst>
              <a:defRPr/>
            </a:pPr>
            <a:endParaRPr lang="en-US" altLang="x-none" sz="2800" dirty="0"/>
          </a:p>
          <a:p>
            <a:pPr eaLnBrk="1" hangingPunct="1">
              <a:tabLst>
                <a:tab pos="3657600" algn="l"/>
              </a:tabLst>
              <a:defRPr/>
            </a:pPr>
            <a:r>
              <a:rPr lang="en-US" altLang="x-none" sz="2800" b="1" dirty="0"/>
              <a:t>event-driven programming</a:t>
            </a:r>
            <a:r>
              <a:rPr lang="en-US" altLang="x-none" sz="2800" dirty="0"/>
              <a:t>: A coding style (common in graphical programs) where your code is executed in response to user events.</a:t>
            </a:r>
          </a:p>
        </p:txBody>
      </p:sp>
      <p:pic>
        <p:nvPicPr>
          <p:cNvPr id="18435" name="Picture 5" descr="event-diagra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85" t="41006" r="63087" b="31671"/>
          <a:stretch>
            <a:fillRect/>
          </a:stretch>
        </p:blipFill>
        <p:spPr bwMode="auto">
          <a:xfrm>
            <a:off x="3695700" y="2477145"/>
            <a:ext cx="17526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4551913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800" dirty="0"/>
              <a:t>They can use == to compare values.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4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if</a:t>
            </a:r>
            <a:r>
              <a:rPr lang="en-US" sz="4400" b="1" dirty="0">
                <a:latin typeface="Courier" charset="0"/>
                <a:ea typeface="Courier" charset="0"/>
                <a:cs typeface="Courier" charset="0"/>
              </a:rPr>
              <a:t> (x == y) { </a:t>
            </a:r>
            <a:r>
              <a:rPr lang="en-US" sz="4400" b="1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// true!</a:t>
            </a:r>
          </a:p>
          <a:p>
            <a:pPr marL="0" indent="0">
              <a:buNone/>
            </a:pPr>
            <a:r>
              <a:rPr lang="en-US" sz="4400" b="1" dirty="0">
                <a:latin typeface="Courier" charset="0"/>
                <a:ea typeface="Courier" charset="0"/>
                <a:cs typeface="Courier" charset="0"/>
              </a:rPr>
              <a:t>	... </a:t>
            </a:r>
          </a:p>
          <a:p>
            <a:pPr marL="0" indent="0">
              <a:buNone/>
            </a:pPr>
            <a:r>
              <a:rPr lang="en-US" sz="4400" b="1" dirty="0">
                <a:latin typeface="Courier" charset="0"/>
                <a:ea typeface="Courier" charset="0"/>
                <a:cs typeface="Courier" charset="0"/>
              </a:rPr>
              <a:t>}</a:t>
            </a:r>
          </a:p>
          <a:p>
            <a:pPr marL="0" indent="0" algn="ctr">
              <a:buNone/>
            </a:pPr>
            <a:endParaRPr lang="en-US" sz="4400" b="1" dirty="0">
              <a:latin typeface="Courier" charset="0"/>
              <a:ea typeface="Courier" charset="0"/>
              <a:cs typeface="Courier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969" y="4199138"/>
            <a:ext cx="2684025" cy="265886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183908" y="5055095"/>
            <a:ext cx="1091954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500" b="1" dirty="0">
                <a:solidFill>
                  <a:srgbClr val="00B050"/>
                </a:solidFill>
              </a:rPr>
              <a:t>27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7831" y="4199138"/>
            <a:ext cx="2684025" cy="2658862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305917" y="4437145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b="1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3" name="Rectangle 12"/>
          <p:cNvSpPr/>
          <p:nvPr/>
        </p:nvSpPr>
        <p:spPr>
          <a:xfrm>
            <a:off x="6032779" y="4361098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b="1" dirty="0">
                <a:solidFill>
                  <a:srgbClr val="FF0000"/>
                </a:solidFill>
              </a:rPr>
              <a:t>y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933865" y="5057103"/>
            <a:ext cx="1091954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500" b="1" dirty="0">
                <a:solidFill>
                  <a:srgbClr val="00B050"/>
                </a:solidFill>
              </a:rPr>
              <a:t>27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914653" y="3608565"/>
            <a:ext cx="1314693" cy="10751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600" b="1" dirty="0">
                <a:solidFill>
                  <a:srgbClr val="FF0000"/>
                </a:solidFill>
              </a:rPr>
              <a:t>❤️</a:t>
            </a:r>
          </a:p>
        </p:txBody>
      </p:sp>
    </p:spTree>
    <p:extLst>
      <p:ext uri="{BB962C8B-B14F-4D97-AF65-F5344CB8AC3E}">
        <p14:creationId xmlns:p14="http://schemas.microsoft.com/office/powerpoint/2010/main" val="154304865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010000"/>
              </a:solidFill>
            </a:endParaRPr>
          </a:p>
        </p:txBody>
      </p:sp>
      <p:sp>
        <p:nvSpPr>
          <p:cNvPr id="34818" name="TextBox 1"/>
          <p:cNvSpPr txBox="1">
            <a:spLocks noChangeArrowheads="1"/>
          </p:cNvSpPr>
          <p:nvPr/>
        </p:nvSpPr>
        <p:spPr bwMode="auto">
          <a:xfrm>
            <a:off x="-152400" y="2733675"/>
            <a:ext cx="967740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See “A Variable Love Story” for more...</a:t>
            </a:r>
          </a:p>
        </p:txBody>
      </p:sp>
    </p:spTree>
    <p:extLst>
      <p:ext uri="{BB962C8B-B14F-4D97-AF65-F5344CB8AC3E}">
        <p14:creationId xmlns:p14="http://schemas.microsoft.com/office/powerpoint/2010/main" val="97494692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400" dirty="0" err="1"/>
              <a:t>rect</a:t>
            </a:r>
            <a:r>
              <a:rPr lang="en-US" sz="3400" dirty="0"/>
              <a:t> also makes a new friend!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3000" dirty="0" err="1">
                <a:latin typeface="Courier" charset="0"/>
                <a:ea typeface="Courier" charset="0"/>
                <a:cs typeface="Courier" charset="0"/>
              </a:rPr>
              <a:t>GRect</a:t>
            </a:r>
            <a:r>
              <a:rPr lang="en-US" sz="3000" dirty="0">
                <a:latin typeface="Courier" charset="0"/>
                <a:ea typeface="Courier" charset="0"/>
                <a:cs typeface="Courier" charset="0"/>
              </a:rPr>
              <a:t> r = </a:t>
            </a:r>
            <a:r>
              <a:rPr lang="en-US" sz="30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sz="30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000" dirty="0" err="1">
                <a:latin typeface="Courier" charset="0"/>
                <a:ea typeface="Courier" charset="0"/>
                <a:cs typeface="Courier" charset="0"/>
              </a:rPr>
              <a:t>GRect</a:t>
            </a:r>
            <a:r>
              <a:rPr lang="en-US" sz="3000" dirty="0">
                <a:latin typeface="Courier" charset="0"/>
                <a:ea typeface="Courier" charset="0"/>
                <a:cs typeface="Courier" charset="0"/>
              </a:rPr>
              <a:t>(0, 0, 50, 50);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28769"/>
            <a:ext cx="4370202" cy="432923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2602" y="2528769"/>
            <a:ext cx="4370202" cy="4329231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1048759" y="2822359"/>
            <a:ext cx="2289245" cy="771617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500" b="1" dirty="0" err="1">
                <a:solidFill>
                  <a:srgbClr val="FF0000"/>
                </a:solidFill>
              </a:rPr>
              <a:t>rect</a:t>
            </a:r>
            <a:endParaRPr lang="en-US" sz="6500" b="1" dirty="0">
              <a:solidFill>
                <a:srgbClr val="FF000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563080" y="2811630"/>
            <a:ext cx="2289245" cy="771617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b="1" dirty="0">
                <a:solidFill>
                  <a:srgbClr val="FF0000"/>
                </a:solidFill>
              </a:rPr>
              <a:t>r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260630" y="3974975"/>
            <a:ext cx="1748900" cy="1724487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>
                <a:solidFill>
                  <a:srgbClr val="00B050"/>
                </a:solidFill>
              </a:rPr>
              <a:t>See location 5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797740" y="3954372"/>
            <a:ext cx="1748900" cy="1724487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>
                <a:solidFill>
                  <a:srgbClr val="00B050"/>
                </a:solidFill>
              </a:rPr>
              <a:t>See location 24</a:t>
            </a:r>
          </a:p>
        </p:txBody>
      </p:sp>
    </p:spTree>
    <p:extLst>
      <p:ext uri="{BB962C8B-B14F-4D97-AF65-F5344CB8AC3E}">
        <p14:creationId xmlns:p14="http://schemas.microsoft.com/office/powerpoint/2010/main" val="1732995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400" dirty="0" err="1"/>
              <a:t>Rect</a:t>
            </a:r>
            <a:r>
              <a:rPr lang="en-US" sz="3400" dirty="0"/>
              <a:t> also makes a new friend!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3000" dirty="0" err="1">
                <a:latin typeface="Courier" charset="0"/>
                <a:ea typeface="Courier" charset="0"/>
                <a:cs typeface="Courier" charset="0"/>
              </a:rPr>
              <a:t>GRect</a:t>
            </a:r>
            <a:r>
              <a:rPr lang="en-US" sz="3000" dirty="0">
                <a:latin typeface="Courier" charset="0"/>
                <a:ea typeface="Courier" charset="0"/>
                <a:cs typeface="Courier" charset="0"/>
              </a:rPr>
              <a:t> r = </a:t>
            </a:r>
            <a:r>
              <a:rPr lang="en-US" sz="30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sz="30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000" dirty="0" err="1">
                <a:latin typeface="Courier" charset="0"/>
                <a:ea typeface="Courier" charset="0"/>
                <a:cs typeface="Courier" charset="0"/>
              </a:rPr>
              <a:t>GRect</a:t>
            </a:r>
            <a:r>
              <a:rPr lang="en-US" sz="3000" dirty="0">
                <a:latin typeface="Courier" charset="0"/>
                <a:ea typeface="Courier" charset="0"/>
                <a:cs typeface="Courier" charset="0"/>
              </a:rPr>
              <a:t>(0, 0, 50, 50);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28769"/>
            <a:ext cx="4370202" cy="432923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2602" y="2528769"/>
            <a:ext cx="4370202" cy="4329231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1048759" y="2822359"/>
            <a:ext cx="2289245" cy="771617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500" b="1" dirty="0" err="1">
                <a:solidFill>
                  <a:srgbClr val="FF0000"/>
                </a:solidFill>
              </a:rPr>
              <a:t>rect</a:t>
            </a:r>
            <a:endParaRPr lang="en-US" sz="6500" b="1" dirty="0">
              <a:solidFill>
                <a:srgbClr val="FF000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563080" y="2811630"/>
            <a:ext cx="2289245" cy="771617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b="1" dirty="0">
                <a:solidFill>
                  <a:srgbClr val="FF0000"/>
                </a:solidFill>
              </a:rPr>
              <a:t>r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260630" y="3974975"/>
            <a:ext cx="1748900" cy="1724487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>
                <a:solidFill>
                  <a:srgbClr val="00B050"/>
                </a:solidFill>
              </a:rPr>
              <a:t>See location 5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797740" y="3954372"/>
            <a:ext cx="1748900" cy="1724487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>
                <a:solidFill>
                  <a:srgbClr val="00B050"/>
                </a:solidFill>
              </a:rPr>
              <a:t>See location 24</a:t>
            </a:r>
          </a:p>
        </p:txBody>
      </p:sp>
      <p:sp>
        <p:nvSpPr>
          <p:cNvPr id="14" name="Oval Callout 13"/>
          <p:cNvSpPr/>
          <p:nvPr/>
        </p:nvSpPr>
        <p:spPr>
          <a:xfrm>
            <a:off x="7345345" y="2237156"/>
            <a:ext cx="1699860" cy="913293"/>
          </a:xfrm>
          <a:prstGeom prst="wedgeEllipseCallout">
            <a:avLst>
              <a:gd name="adj1" fmla="val -55245"/>
              <a:gd name="adj2" fmla="val 6808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>
                <a:solidFill>
                  <a:sysClr val="windowText" lastClr="000000"/>
                </a:solidFill>
              </a:rPr>
              <a:t>Hi! I’m r.</a:t>
            </a:r>
          </a:p>
        </p:txBody>
      </p:sp>
    </p:spTree>
    <p:extLst>
      <p:ext uri="{BB962C8B-B14F-4D97-AF65-F5344CB8AC3E}">
        <p14:creationId xmlns:p14="http://schemas.microsoft.com/office/powerpoint/2010/main" val="138148400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400" dirty="0" err="1"/>
              <a:t>Rect</a:t>
            </a:r>
            <a:r>
              <a:rPr lang="en-US" sz="3400" dirty="0"/>
              <a:t> also makes a new friend!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3000" dirty="0" err="1">
                <a:latin typeface="Courier" charset="0"/>
                <a:ea typeface="Courier" charset="0"/>
                <a:cs typeface="Courier" charset="0"/>
              </a:rPr>
              <a:t>GRect</a:t>
            </a:r>
            <a:r>
              <a:rPr lang="en-US" sz="3000" dirty="0">
                <a:latin typeface="Courier" charset="0"/>
                <a:ea typeface="Courier" charset="0"/>
                <a:cs typeface="Courier" charset="0"/>
              </a:rPr>
              <a:t> r = </a:t>
            </a:r>
            <a:r>
              <a:rPr lang="en-US" sz="30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sz="30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000" dirty="0" err="1">
                <a:latin typeface="Courier" charset="0"/>
                <a:ea typeface="Courier" charset="0"/>
                <a:cs typeface="Courier" charset="0"/>
              </a:rPr>
              <a:t>GRect</a:t>
            </a:r>
            <a:r>
              <a:rPr lang="en-US" sz="3000" dirty="0">
                <a:latin typeface="Courier" charset="0"/>
                <a:ea typeface="Courier" charset="0"/>
                <a:cs typeface="Courier" charset="0"/>
              </a:rPr>
              <a:t>(0, 0, 50, 50);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28769"/>
            <a:ext cx="4370202" cy="432923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2602" y="2528769"/>
            <a:ext cx="4370202" cy="4329231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1048759" y="2822359"/>
            <a:ext cx="2289245" cy="771617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500" b="1" dirty="0" err="1">
                <a:solidFill>
                  <a:srgbClr val="FF0000"/>
                </a:solidFill>
              </a:rPr>
              <a:t>rect</a:t>
            </a:r>
            <a:endParaRPr lang="en-US" sz="6500" b="1" dirty="0">
              <a:solidFill>
                <a:srgbClr val="FF000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563080" y="2811630"/>
            <a:ext cx="2289245" cy="771617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b="1" dirty="0">
                <a:solidFill>
                  <a:srgbClr val="FF0000"/>
                </a:solidFill>
              </a:rPr>
              <a:t>r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260630" y="3974975"/>
            <a:ext cx="1748900" cy="1724487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>
                <a:solidFill>
                  <a:srgbClr val="00B050"/>
                </a:solidFill>
              </a:rPr>
              <a:t>See location 5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797740" y="3954372"/>
            <a:ext cx="1748900" cy="1724487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>
                <a:solidFill>
                  <a:srgbClr val="00B050"/>
                </a:solidFill>
              </a:rPr>
              <a:t>See location 24</a:t>
            </a:r>
          </a:p>
        </p:txBody>
      </p:sp>
      <p:sp>
        <p:nvSpPr>
          <p:cNvPr id="14" name="Oval Callout 13"/>
          <p:cNvSpPr/>
          <p:nvPr/>
        </p:nvSpPr>
        <p:spPr>
          <a:xfrm>
            <a:off x="2495959" y="3443167"/>
            <a:ext cx="4522603" cy="1581592"/>
          </a:xfrm>
          <a:prstGeom prst="wedgeEllipseCallout">
            <a:avLst>
              <a:gd name="adj1" fmla="val 40547"/>
              <a:gd name="adj2" fmla="val -5147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>
                <a:solidFill>
                  <a:sysClr val="windowText" lastClr="000000"/>
                </a:solidFill>
              </a:rPr>
              <a:t>It looks like we have the same coordinates, size, everything!</a:t>
            </a:r>
          </a:p>
        </p:txBody>
      </p:sp>
    </p:spTree>
    <p:extLst>
      <p:ext uri="{BB962C8B-B14F-4D97-AF65-F5344CB8AC3E}">
        <p14:creationId xmlns:p14="http://schemas.microsoft.com/office/powerpoint/2010/main" val="67770002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400" dirty="0" err="1"/>
              <a:t>Rect</a:t>
            </a:r>
            <a:r>
              <a:rPr lang="en-US" sz="3400" dirty="0"/>
              <a:t> also makes a new friend!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3000" dirty="0" err="1">
                <a:latin typeface="Courier" charset="0"/>
                <a:ea typeface="Courier" charset="0"/>
                <a:cs typeface="Courier" charset="0"/>
              </a:rPr>
              <a:t>GRect</a:t>
            </a:r>
            <a:r>
              <a:rPr lang="en-US" sz="3000" dirty="0">
                <a:latin typeface="Courier" charset="0"/>
                <a:ea typeface="Courier" charset="0"/>
                <a:cs typeface="Courier" charset="0"/>
              </a:rPr>
              <a:t> r = </a:t>
            </a:r>
            <a:r>
              <a:rPr lang="en-US" sz="30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sz="30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000" dirty="0" err="1">
                <a:latin typeface="Courier" charset="0"/>
                <a:ea typeface="Courier" charset="0"/>
                <a:cs typeface="Courier" charset="0"/>
              </a:rPr>
              <a:t>GRect</a:t>
            </a:r>
            <a:r>
              <a:rPr lang="en-US" sz="3000" dirty="0">
                <a:latin typeface="Courier" charset="0"/>
                <a:ea typeface="Courier" charset="0"/>
                <a:cs typeface="Courier" charset="0"/>
              </a:rPr>
              <a:t>(0, 0, 50, 50);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28769"/>
            <a:ext cx="4370202" cy="432923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2602" y="2528769"/>
            <a:ext cx="4370202" cy="4329231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1048759" y="2822359"/>
            <a:ext cx="2289245" cy="771617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500" b="1" dirty="0" err="1">
                <a:solidFill>
                  <a:srgbClr val="FF0000"/>
                </a:solidFill>
              </a:rPr>
              <a:t>rect</a:t>
            </a:r>
            <a:endParaRPr lang="en-US" sz="6500" b="1" dirty="0">
              <a:solidFill>
                <a:srgbClr val="FF000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563080" y="2811630"/>
            <a:ext cx="2289245" cy="771617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b="1" dirty="0">
                <a:solidFill>
                  <a:srgbClr val="FF0000"/>
                </a:solidFill>
              </a:rPr>
              <a:t>r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260630" y="3974975"/>
            <a:ext cx="1748900" cy="1724487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>
                <a:solidFill>
                  <a:srgbClr val="00B050"/>
                </a:solidFill>
              </a:rPr>
              <a:t>See location 5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797740" y="3954372"/>
            <a:ext cx="1748900" cy="1724487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>
                <a:solidFill>
                  <a:srgbClr val="00B050"/>
                </a:solidFill>
              </a:rPr>
              <a:t>See location 24</a:t>
            </a:r>
          </a:p>
        </p:txBody>
      </p:sp>
      <p:sp>
        <p:nvSpPr>
          <p:cNvPr id="14" name="Oval Callout 13"/>
          <p:cNvSpPr/>
          <p:nvPr/>
        </p:nvSpPr>
        <p:spPr>
          <a:xfrm>
            <a:off x="2616492" y="2349555"/>
            <a:ext cx="2054441" cy="636106"/>
          </a:xfrm>
          <a:prstGeom prst="wedgeEllipseCallout">
            <a:avLst>
              <a:gd name="adj1" fmla="val -55245"/>
              <a:gd name="adj2" fmla="val 6808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>
                <a:solidFill>
                  <a:sysClr val="windowText" lastClr="000000"/>
                </a:solidFill>
              </a:rPr>
              <a:t>*blush*</a:t>
            </a:r>
            <a:endParaRPr lang="en-US" sz="26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632672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010000"/>
              </a:solidFill>
            </a:endParaRPr>
          </a:p>
        </p:txBody>
      </p:sp>
      <p:sp>
        <p:nvSpPr>
          <p:cNvPr id="34818" name="TextBox 1"/>
          <p:cNvSpPr txBox="1">
            <a:spLocks noChangeArrowheads="1"/>
          </p:cNvSpPr>
          <p:nvPr/>
        </p:nvSpPr>
        <p:spPr bwMode="auto">
          <a:xfrm>
            <a:off x="-152400" y="2733675"/>
            <a:ext cx="967740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But when they use == to compare values...</a:t>
            </a:r>
          </a:p>
        </p:txBody>
      </p:sp>
    </p:spTree>
    <p:extLst>
      <p:ext uri="{BB962C8B-B14F-4D97-AF65-F5344CB8AC3E}">
        <p14:creationId xmlns:p14="http://schemas.microsoft.com/office/powerpoint/2010/main" val="183931812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mr-IN" sz="3800" dirty="0"/>
              <a:t>…</a:t>
            </a:r>
            <a:r>
              <a:rPr lang="en-US" sz="3800" dirty="0"/>
              <a:t>something goes wrong.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42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if</a:t>
            </a:r>
            <a:r>
              <a:rPr lang="en-US" sz="4200" b="1" dirty="0">
                <a:latin typeface="Courier" charset="0"/>
                <a:ea typeface="Courier" charset="0"/>
                <a:cs typeface="Courier" charset="0"/>
              </a:rPr>
              <a:t> (</a:t>
            </a:r>
            <a:r>
              <a:rPr lang="en-US" sz="4200" b="1" dirty="0" err="1">
                <a:latin typeface="Courier" charset="0"/>
                <a:ea typeface="Courier" charset="0"/>
                <a:cs typeface="Courier" charset="0"/>
              </a:rPr>
              <a:t>rect</a:t>
            </a:r>
            <a:r>
              <a:rPr lang="en-US" sz="4200" b="1" dirty="0">
                <a:latin typeface="Courier" charset="0"/>
                <a:ea typeface="Courier" charset="0"/>
                <a:cs typeface="Courier" charset="0"/>
              </a:rPr>
              <a:t> == r) { </a:t>
            </a:r>
            <a:r>
              <a:rPr lang="en-US" sz="4200" b="1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// false!</a:t>
            </a:r>
          </a:p>
          <a:p>
            <a:pPr marL="0" indent="0">
              <a:buNone/>
            </a:pPr>
            <a:r>
              <a:rPr lang="en-US" sz="4200" b="1" dirty="0">
                <a:latin typeface="Courier" charset="0"/>
                <a:ea typeface="Courier" charset="0"/>
                <a:cs typeface="Courier" charset="0"/>
              </a:rPr>
              <a:t>	... </a:t>
            </a:r>
          </a:p>
          <a:p>
            <a:pPr marL="0" indent="0">
              <a:buNone/>
            </a:pPr>
            <a:r>
              <a:rPr lang="en-US" sz="4200" b="1" dirty="0">
                <a:latin typeface="Courier" charset="0"/>
                <a:ea typeface="Courier" charset="0"/>
                <a:cs typeface="Courier" charset="0"/>
              </a:rPr>
              <a:t>}</a:t>
            </a:r>
          </a:p>
          <a:p>
            <a:pPr marL="0" indent="0" algn="ctr">
              <a:buNone/>
            </a:pPr>
            <a:endParaRPr lang="en-US" sz="4200" b="1" dirty="0">
              <a:latin typeface="Courier" charset="0"/>
              <a:ea typeface="Courier" charset="0"/>
              <a:cs typeface="Courier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969" y="4199138"/>
            <a:ext cx="2684025" cy="265886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7831" y="4199138"/>
            <a:ext cx="2684025" cy="2658862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305917" y="4437145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 err="1">
                <a:solidFill>
                  <a:srgbClr val="FF0000"/>
                </a:solidFill>
              </a:rPr>
              <a:t>rect</a:t>
            </a:r>
            <a:endParaRPr lang="en-US" sz="3400" b="1" dirty="0">
              <a:solidFill>
                <a:srgbClr val="FF000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032779" y="4361098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b="1" dirty="0">
                <a:solidFill>
                  <a:srgbClr val="FF0000"/>
                </a:solidFill>
              </a:rPr>
              <a:t>r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219187" y="5057104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See location 5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942627" y="5057104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See location 24</a:t>
            </a:r>
          </a:p>
        </p:txBody>
      </p:sp>
    </p:spTree>
    <p:extLst>
      <p:ext uri="{BB962C8B-B14F-4D97-AF65-F5344CB8AC3E}">
        <p14:creationId xmlns:p14="http://schemas.microsoft.com/office/powerpoint/2010/main" val="173887920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mr-IN" sz="3800" dirty="0"/>
              <a:t>…</a:t>
            </a:r>
            <a:r>
              <a:rPr lang="en-US" sz="3800" dirty="0"/>
              <a:t>something goes wrong.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42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if</a:t>
            </a:r>
            <a:r>
              <a:rPr lang="en-US" sz="4200" b="1" dirty="0">
                <a:latin typeface="Courier" charset="0"/>
                <a:ea typeface="Courier" charset="0"/>
                <a:cs typeface="Courier" charset="0"/>
              </a:rPr>
              <a:t> (</a:t>
            </a:r>
            <a:r>
              <a:rPr lang="en-US" sz="4200" b="1" dirty="0" err="1">
                <a:latin typeface="Courier" charset="0"/>
                <a:ea typeface="Courier" charset="0"/>
                <a:cs typeface="Courier" charset="0"/>
              </a:rPr>
              <a:t>rect</a:t>
            </a:r>
            <a:r>
              <a:rPr lang="en-US" sz="4200" b="1" dirty="0">
                <a:latin typeface="Courier" charset="0"/>
                <a:ea typeface="Courier" charset="0"/>
                <a:cs typeface="Courier" charset="0"/>
              </a:rPr>
              <a:t> == r) { </a:t>
            </a:r>
            <a:r>
              <a:rPr lang="en-US" sz="4200" b="1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// false!</a:t>
            </a:r>
          </a:p>
          <a:p>
            <a:pPr marL="0" indent="0">
              <a:buNone/>
            </a:pPr>
            <a:r>
              <a:rPr lang="en-US" sz="4200" b="1" dirty="0">
                <a:latin typeface="Courier" charset="0"/>
                <a:ea typeface="Courier" charset="0"/>
                <a:cs typeface="Courier" charset="0"/>
              </a:rPr>
              <a:t>	... </a:t>
            </a:r>
          </a:p>
          <a:p>
            <a:pPr marL="0" indent="0">
              <a:buNone/>
            </a:pPr>
            <a:r>
              <a:rPr lang="en-US" sz="4200" b="1" dirty="0">
                <a:latin typeface="Courier" charset="0"/>
                <a:ea typeface="Courier" charset="0"/>
                <a:cs typeface="Courier" charset="0"/>
              </a:rPr>
              <a:t>}</a:t>
            </a:r>
          </a:p>
          <a:p>
            <a:pPr marL="0" indent="0" algn="ctr">
              <a:buNone/>
            </a:pPr>
            <a:endParaRPr lang="en-US" sz="4200" b="1" dirty="0">
              <a:latin typeface="Courier" charset="0"/>
              <a:ea typeface="Courier" charset="0"/>
              <a:cs typeface="Courier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969" y="4199138"/>
            <a:ext cx="2684025" cy="265886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7831" y="4199138"/>
            <a:ext cx="2684025" cy="2658862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305917" y="4437145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 err="1">
                <a:solidFill>
                  <a:srgbClr val="FF0000"/>
                </a:solidFill>
              </a:rPr>
              <a:t>rect</a:t>
            </a:r>
            <a:endParaRPr lang="en-US" sz="3400" b="1" dirty="0">
              <a:solidFill>
                <a:srgbClr val="FF000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032779" y="4361098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b="1" dirty="0">
                <a:solidFill>
                  <a:srgbClr val="FF0000"/>
                </a:solidFill>
              </a:rPr>
              <a:t>r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219187" y="5057104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See location 5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942627" y="5057104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See location 24</a:t>
            </a:r>
          </a:p>
        </p:txBody>
      </p:sp>
      <p:sp>
        <p:nvSpPr>
          <p:cNvPr id="16" name="Oval Callout 15"/>
          <p:cNvSpPr/>
          <p:nvPr/>
        </p:nvSpPr>
        <p:spPr>
          <a:xfrm>
            <a:off x="2476697" y="2465146"/>
            <a:ext cx="4522603" cy="1581592"/>
          </a:xfrm>
          <a:prstGeom prst="wedgeEllipseCallout">
            <a:avLst>
              <a:gd name="adj1" fmla="val -38757"/>
              <a:gd name="adj2" fmla="val 7762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r-IN" sz="2600" dirty="0">
                <a:solidFill>
                  <a:sysClr val="windowText" lastClr="000000"/>
                </a:solidFill>
              </a:rPr>
              <a:t>…</a:t>
            </a:r>
            <a:r>
              <a:rPr lang="en-US" sz="2600" dirty="0">
                <a:solidFill>
                  <a:sysClr val="windowText" lastClr="000000"/>
                </a:solidFill>
              </a:rPr>
              <a:t>but</a:t>
            </a:r>
            <a:r>
              <a:rPr lang="mr-IN" sz="2600" dirty="0">
                <a:solidFill>
                  <a:sysClr val="windowText" lastClr="000000"/>
                </a:solidFill>
              </a:rPr>
              <a:t>…</a:t>
            </a:r>
            <a:r>
              <a:rPr lang="en-US" sz="2600" dirty="0">
                <a:solidFill>
                  <a:sysClr val="windowText" lastClr="000000"/>
                </a:solidFill>
              </a:rPr>
              <a:t> but I thought we had so much in common!</a:t>
            </a:r>
          </a:p>
        </p:txBody>
      </p:sp>
    </p:spTree>
    <p:extLst>
      <p:ext uri="{BB962C8B-B14F-4D97-AF65-F5344CB8AC3E}">
        <p14:creationId xmlns:p14="http://schemas.microsoft.com/office/powerpoint/2010/main" val="55372573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mr-IN" sz="3800" dirty="0"/>
              <a:t>…</a:t>
            </a:r>
            <a:r>
              <a:rPr lang="en-US" sz="3800" dirty="0"/>
              <a:t>something goes wrong.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42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if</a:t>
            </a:r>
            <a:r>
              <a:rPr lang="en-US" sz="4200" b="1" dirty="0">
                <a:latin typeface="Courier" charset="0"/>
                <a:ea typeface="Courier" charset="0"/>
                <a:cs typeface="Courier" charset="0"/>
              </a:rPr>
              <a:t> (</a:t>
            </a:r>
            <a:r>
              <a:rPr lang="en-US" sz="4200" b="1" dirty="0" err="1">
                <a:latin typeface="Courier" charset="0"/>
                <a:ea typeface="Courier" charset="0"/>
                <a:cs typeface="Courier" charset="0"/>
              </a:rPr>
              <a:t>rect</a:t>
            </a:r>
            <a:r>
              <a:rPr lang="en-US" sz="4200" b="1" dirty="0">
                <a:latin typeface="Courier" charset="0"/>
                <a:ea typeface="Courier" charset="0"/>
                <a:cs typeface="Courier" charset="0"/>
              </a:rPr>
              <a:t> == r) { </a:t>
            </a:r>
            <a:r>
              <a:rPr lang="en-US" sz="4200" b="1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// false!</a:t>
            </a:r>
          </a:p>
          <a:p>
            <a:pPr marL="0" indent="0">
              <a:buNone/>
            </a:pPr>
            <a:r>
              <a:rPr lang="en-US" sz="4200" b="1" dirty="0">
                <a:latin typeface="Courier" charset="0"/>
                <a:ea typeface="Courier" charset="0"/>
                <a:cs typeface="Courier" charset="0"/>
              </a:rPr>
              <a:t>	... </a:t>
            </a:r>
          </a:p>
          <a:p>
            <a:pPr marL="0" indent="0">
              <a:buNone/>
            </a:pPr>
            <a:r>
              <a:rPr lang="en-US" sz="4200" b="1" dirty="0">
                <a:latin typeface="Courier" charset="0"/>
                <a:ea typeface="Courier" charset="0"/>
                <a:cs typeface="Courier" charset="0"/>
              </a:rPr>
              <a:t>}</a:t>
            </a:r>
          </a:p>
          <a:p>
            <a:pPr marL="0" indent="0" algn="ctr">
              <a:buNone/>
            </a:pPr>
            <a:endParaRPr lang="en-US" sz="4200" b="1" dirty="0">
              <a:latin typeface="Courier" charset="0"/>
              <a:ea typeface="Courier" charset="0"/>
              <a:cs typeface="Courier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969" y="4199138"/>
            <a:ext cx="2684025" cy="265886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7831" y="4199138"/>
            <a:ext cx="2684025" cy="2658862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305917" y="4437145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 err="1">
                <a:solidFill>
                  <a:srgbClr val="FF0000"/>
                </a:solidFill>
              </a:rPr>
              <a:t>rect</a:t>
            </a:r>
            <a:endParaRPr lang="en-US" sz="3400" b="1" dirty="0">
              <a:solidFill>
                <a:srgbClr val="FF000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032779" y="4361098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b="1" dirty="0">
                <a:solidFill>
                  <a:srgbClr val="FF0000"/>
                </a:solidFill>
              </a:rPr>
              <a:t>r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219187" y="5057104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See location 5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942627" y="5057104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See location 24</a:t>
            </a:r>
          </a:p>
        </p:txBody>
      </p:sp>
      <p:sp>
        <p:nvSpPr>
          <p:cNvPr id="14" name="Rectangle 13"/>
          <p:cNvSpPr/>
          <p:nvPr/>
        </p:nvSpPr>
        <p:spPr>
          <a:xfrm>
            <a:off x="3914653" y="3608565"/>
            <a:ext cx="1314693" cy="10751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600" b="1" dirty="0">
                <a:solidFill>
                  <a:srgbClr val="FF0000"/>
                </a:solidFill>
              </a:rPr>
              <a:t>💔</a:t>
            </a:r>
          </a:p>
        </p:txBody>
      </p:sp>
    </p:spTree>
    <p:extLst>
      <p:ext uri="{BB962C8B-B14F-4D97-AF65-F5344CB8AC3E}">
        <p14:creationId xmlns:p14="http://schemas.microsoft.com/office/powerpoint/2010/main" val="4958374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Events</a:t>
            </a:r>
          </a:p>
        </p:txBody>
      </p:sp>
      <p:sp>
        <p:nvSpPr>
          <p:cNvPr id="12093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endParaRPr lang="en-US" altLang="x-none" sz="2800" dirty="0">
              <a:solidFill>
                <a:srgbClr val="00B050"/>
              </a:solidFill>
              <a:latin typeface="Consolas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800" b="1" dirty="0">
                <a:solidFill>
                  <a:srgbClr val="7030A0"/>
                </a:solidFill>
                <a:latin typeface="Consolas" charset="0"/>
              </a:rPr>
              <a:t>public</a:t>
            </a:r>
            <a:r>
              <a:rPr lang="en-US" altLang="x-none" sz="2800" dirty="0">
                <a:latin typeface="Consolas" charset="0"/>
              </a:rPr>
              <a:t> </a:t>
            </a:r>
            <a:r>
              <a:rPr lang="en-US" altLang="x-none" sz="2800" b="1" dirty="0">
                <a:solidFill>
                  <a:srgbClr val="7030A0"/>
                </a:solidFill>
                <a:latin typeface="Consolas" charset="0"/>
              </a:rPr>
              <a:t>void</a:t>
            </a:r>
            <a:r>
              <a:rPr lang="en-US" altLang="x-none" sz="2800" dirty="0">
                <a:latin typeface="Consolas" charset="0"/>
              </a:rPr>
              <a:t> run() {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800" dirty="0">
                <a:latin typeface="Consolas" charset="0"/>
              </a:rPr>
              <a:t>    </a:t>
            </a:r>
            <a:r>
              <a:rPr lang="en-US" altLang="x-none" sz="2800" dirty="0">
                <a:solidFill>
                  <a:srgbClr val="00B050"/>
                </a:solidFill>
                <a:latin typeface="Consolas" charset="0"/>
              </a:rPr>
              <a:t>// Java runs this when program launches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800" dirty="0">
                <a:latin typeface="Consolas" charset="0"/>
              </a:rPr>
              <a:t>}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altLang="x-none" sz="2800" dirty="0">
              <a:latin typeface="Consolas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800" b="1" dirty="0">
                <a:solidFill>
                  <a:srgbClr val="7030A0"/>
                </a:solidFill>
                <a:latin typeface="Consolas" charset="0"/>
              </a:rPr>
              <a:t>public</a:t>
            </a:r>
            <a:r>
              <a:rPr lang="en-US" altLang="x-none" sz="2800" dirty="0">
                <a:latin typeface="Consolas" charset="0"/>
              </a:rPr>
              <a:t> </a:t>
            </a:r>
            <a:r>
              <a:rPr lang="en-US" altLang="x-none" sz="2800" b="1" dirty="0">
                <a:solidFill>
                  <a:srgbClr val="7030A0"/>
                </a:solidFill>
                <a:latin typeface="Consolas" charset="0"/>
              </a:rPr>
              <a:t>void</a:t>
            </a:r>
            <a:r>
              <a:rPr lang="en-US" altLang="x-none" sz="2800" dirty="0">
                <a:latin typeface="Consolas" charset="0"/>
              </a:rPr>
              <a:t> </a:t>
            </a:r>
            <a:r>
              <a:rPr lang="en-US" altLang="x-none" sz="2800" dirty="0" err="1">
                <a:latin typeface="Consolas" charset="0"/>
              </a:rPr>
              <a:t>mouseClicked</a:t>
            </a:r>
            <a:r>
              <a:rPr lang="en-US" altLang="x-none" sz="2800" dirty="0">
                <a:latin typeface="Consolas" charset="0"/>
              </a:rPr>
              <a:t>(</a:t>
            </a:r>
            <a:r>
              <a:rPr lang="en-US" altLang="x-none" sz="2800" dirty="0" err="1">
                <a:latin typeface="Consolas" charset="0"/>
              </a:rPr>
              <a:t>MouseEvent</a:t>
            </a:r>
            <a:r>
              <a:rPr lang="en-US" altLang="x-none" sz="2800" dirty="0">
                <a:latin typeface="Consolas" charset="0"/>
              </a:rPr>
              <a:t> event) {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800" dirty="0">
                <a:latin typeface="Consolas" charset="0"/>
              </a:rPr>
              <a:t>    </a:t>
            </a:r>
            <a:r>
              <a:rPr lang="en-US" altLang="x-none" sz="2800" dirty="0">
                <a:solidFill>
                  <a:srgbClr val="00B050"/>
                </a:solidFill>
                <a:latin typeface="Consolas" charset="0"/>
              </a:rPr>
              <a:t>// Java runs this when mouse is clicked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800" dirty="0">
                <a:latin typeface="Consolas" charset="0"/>
              </a:rPr>
              <a:t>}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altLang="x-none" sz="2800" dirty="0">
              <a:latin typeface="Consolas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800" b="1" dirty="0">
                <a:solidFill>
                  <a:srgbClr val="7030A0"/>
                </a:solidFill>
                <a:latin typeface="Consolas" charset="0"/>
              </a:rPr>
              <a:t>public</a:t>
            </a:r>
            <a:r>
              <a:rPr lang="en-US" altLang="x-none" sz="2800" dirty="0">
                <a:latin typeface="Consolas" charset="0"/>
              </a:rPr>
              <a:t> </a:t>
            </a:r>
            <a:r>
              <a:rPr lang="en-US" altLang="x-none" sz="2800" b="1" dirty="0">
                <a:solidFill>
                  <a:srgbClr val="7030A0"/>
                </a:solidFill>
                <a:latin typeface="Consolas" charset="0"/>
              </a:rPr>
              <a:t>void</a:t>
            </a:r>
            <a:r>
              <a:rPr lang="en-US" altLang="x-none" sz="2800" dirty="0">
                <a:latin typeface="Consolas" charset="0"/>
              </a:rPr>
              <a:t> </a:t>
            </a:r>
            <a:r>
              <a:rPr lang="en-US" altLang="x-none" sz="2800" dirty="0" err="1">
                <a:latin typeface="Consolas" charset="0"/>
              </a:rPr>
              <a:t>mouseMoved</a:t>
            </a:r>
            <a:r>
              <a:rPr lang="en-US" altLang="x-none" sz="2800" dirty="0">
                <a:latin typeface="Consolas" charset="0"/>
              </a:rPr>
              <a:t>(</a:t>
            </a:r>
            <a:r>
              <a:rPr lang="en-US" altLang="x-none" sz="2800" dirty="0" err="1">
                <a:latin typeface="Consolas" charset="0"/>
              </a:rPr>
              <a:t>MouseEvent</a:t>
            </a:r>
            <a:r>
              <a:rPr lang="en-US" altLang="x-none" sz="2800" dirty="0">
                <a:latin typeface="Consolas" charset="0"/>
              </a:rPr>
              <a:t> event) {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800" dirty="0">
                <a:latin typeface="Consolas" charset="0"/>
              </a:rPr>
              <a:t>    </a:t>
            </a:r>
            <a:r>
              <a:rPr lang="en-US" altLang="x-none" sz="2800" dirty="0">
                <a:solidFill>
                  <a:srgbClr val="00B050"/>
                </a:solidFill>
                <a:latin typeface="Consolas" charset="0"/>
              </a:rPr>
              <a:t>// Java runs this when mouse is moved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800" dirty="0">
                <a:latin typeface="Consolas" charset="0"/>
              </a:rPr>
              <a:t>}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altLang="x-none" sz="2800" dirty="0">
              <a:latin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793420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mr-IN" sz="3800" dirty="0"/>
              <a:t>…</a:t>
            </a:r>
            <a:r>
              <a:rPr lang="en-US" sz="3800" dirty="0"/>
              <a:t>something goes wrong.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42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if</a:t>
            </a:r>
            <a:r>
              <a:rPr lang="en-US" sz="4200" b="1" dirty="0">
                <a:latin typeface="Courier" charset="0"/>
                <a:ea typeface="Courier" charset="0"/>
                <a:cs typeface="Courier" charset="0"/>
              </a:rPr>
              <a:t> (</a:t>
            </a:r>
            <a:r>
              <a:rPr lang="en-US" sz="4200" b="1" dirty="0" err="1">
                <a:latin typeface="Courier" charset="0"/>
                <a:ea typeface="Courier" charset="0"/>
                <a:cs typeface="Courier" charset="0"/>
              </a:rPr>
              <a:t>rect</a:t>
            </a:r>
            <a:r>
              <a:rPr lang="en-US" sz="4200" b="1" dirty="0">
                <a:latin typeface="Courier" charset="0"/>
                <a:ea typeface="Courier" charset="0"/>
                <a:cs typeface="Courier" charset="0"/>
              </a:rPr>
              <a:t> == r) { </a:t>
            </a:r>
            <a:r>
              <a:rPr lang="en-US" sz="4200" b="1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// false!</a:t>
            </a:r>
          </a:p>
          <a:p>
            <a:pPr marL="0" indent="0">
              <a:buNone/>
            </a:pPr>
            <a:r>
              <a:rPr lang="en-US" sz="4200" b="1" dirty="0">
                <a:latin typeface="Courier" charset="0"/>
                <a:ea typeface="Courier" charset="0"/>
                <a:cs typeface="Courier" charset="0"/>
              </a:rPr>
              <a:t>	... </a:t>
            </a:r>
          </a:p>
          <a:p>
            <a:pPr marL="0" indent="0">
              <a:buNone/>
            </a:pPr>
            <a:r>
              <a:rPr lang="en-US" sz="4200" b="1" dirty="0">
                <a:latin typeface="Courier" charset="0"/>
                <a:ea typeface="Courier" charset="0"/>
                <a:cs typeface="Courier" charset="0"/>
              </a:rPr>
              <a:t>}</a:t>
            </a:r>
          </a:p>
          <a:p>
            <a:pPr marL="0" indent="0" algn="ctr">
              <a:buNone/>
            </a:pPr>
            <a:endParaRPr lang="en-US" sz="4200" b="1" dirty="0">
              <a:latin typeface="Courier" charset="0"/>
              <a:ea typeface="Courier" charset="0"/>
              <a:cs typeface="Courier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969" y="4199138"/>
            <a:ext cx="2684025" cy="265886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7831" y="4199138"/>
            <a:ext cx="2684025" cy="2658862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305917" y="4437145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 err="1">
                <a:solidFill>
                  <a:srgbClr val="FF0000"/>
                </a:solidFill>
              </a:rPr>
              <a:t>rect</a:t>
            </a:r>
            <a:endParaRPr lang="en-US" sz="3400" b="1" dirty="0">
              <a:solidFill>
                <a:srgbClr val="FF000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032779" y="4361098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b="1" dirty="0">
                <a:solidFill>
                  <a:srgbClr val="FF0000"/>
                </a:solidFill>
              </a:rPr>
              <a:t>r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219187" y="5057104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See location 5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942627" y="5057104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See location 24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219187" y="2276539"/>
            <a:ext cx="5113538" cy="1754326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0070C0"/>
                </a:solidFill>
              </a:rPr>
              <a:t>You see, == compares what is in </a:t>
            </a:r>
            <a:r>
              <a:rPr lang="en-US" sz="3600" i="1" dirty="0">
                <a:solidFill>
                  <a:srgbClr val="0070C0"/>
                </a:solidFill>
              </a:rPr>
              <a:t>each variable’s box.</a:t>
            </a:r>
            <a:endParaRPr lang="en-US" sz="36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677079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mr-IN" sz="3800" dirty="0"/>
              <a:t>…</a:t>
            </a:r>
            <a:r>
              <a:rPr lang="en-US" sz="3800" dirty="0"/>
              <a:t>something goes wrong.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42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if</a:t>
            </a:r>
            <a:r>
              <a:rPr lang="en-US" sz="4200" b="1" dirty="0">
                <a:latin typeface="Courier" charset="0"/>
                <a:ea typeface="Courier" charset="0"/>
                <a:cs typeface="Courier" charset="0"/>
              </a:rPr>
              <a:t> (</a:t>
            </a:r>
            <a:r>
              <a:rPr lang="en-US" sz="4200" b="1" dirty="0" err="1">
                <a:latin typeface="Courier" charset="0"/>
                <a:ea typeface="Courier" charset="0"/>
                <a:cs typeface="Courier" charset="0"/>
              </a:rPr>
              <a:t>rect</a:t>
            </a:r>
            <a:r>
              <a:rPr lang="en-US" sz="4200" b="1" dirty="0">
                <a:latin typeface="Courier" charset="0"/>
                <a:ea typeface="Courier" charset="0"/>
                <a:cs typeface="Courier" charset="0"/>
              </a:rPr>
              <a:t> == r) { </a:t>
            </a:r>
            <a:r>
              <a:rPr lang="en-US" sz="4200" b="1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// false!</a:t>
            </a:r>
          </a:p>
          <a:p>
            <a:pPr marL="0" indent="0">
              <a:buNone/>
            </a:pPr>
            <a:r>
              <a:rPr lang="en-US" sz="4200" b="1" dirty="0">
                <a:latin typeface="Courier" charset="0"/>
                <a:ea typeface="Courier" charset="0"/>
                <a:cs typeface="Courier" charset="0"/>
              </a:rPr>
              <a:t>	... </a:t>
            </a:r>
          </a:p>
          <a:p>
            <a:pPr marL="0" indent="0">
              <a:buNone/>
            </a:pPr>
            <a:r>
              <a:rPr lang="en-US" sz="4200" b="1" dirty="0">
                <a:latin typeface="Courier" charset="0"/>
                <a:ea typeface="Courier" charset="0"/>
                <a:cs typeface="Courier" charset="0"/>
              </a:rPr>
              <a:t>}</a:t>
            </a:r>
          </a:p>
          <a:p>
            <a:pPr marL="0" indent="0" algn="ctr">
              <a:buNone/>
            </a:pPr>
            <a:endParaRPr lang="en-US" sz="4200" b="1" dirty="0">
              <a:latin typeface="Courier" charset="0"/>
              <a:ea typeface="Courier" charset="0"/>
              <a:cs typeface="Courier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969" y="4199138"/>
            <a:ext cx="2684025" cy="265886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7831" y="4199138"/>
            <a:ext cx="2684025" cy="2658862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305917" y="4437145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 err="1">
                <a:solidFill>
                  <a:srgbClr val="FF0000"/>
                </a:solidFill>
              </a:rPr>
              <a:t>rect</a:t>
            </a:r>
            <a:endParaRPr lang="en-US" sz="3400" b="1" dirty="0">
              <a:solidFill>
                <a:srgbClr val="FF000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032779" y="4361098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b="1" dirty="0">
                <a:solidFill>
                  <a:srgbClr val="FF0000"/>
                </a:solidFill>
              </a:rPr>
              <a:t>r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219187" y="5057104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See location 5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942627" y="5057104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See location 24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219187" y="2617809"/>
            <a:ext cx="5113538" cy="1200329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solidFill>
                  <a:srgbClr val="0070C0"/>
                </a:solidFill>
              </a:rPr>
              <a:t>Primitives store their </a:t>
            </a:r>
            <a:r>
              <a:rPr lang="en-US" sz="3600" i="1">
                <a:solidFill>
                  <a:srgbClr val="0070C0"/>
                </a:solidFill>
              </a:rPr>
              <a:t>actual value </a:t>
            </a:r>
            <a:r>
              <a:rPr lang="en-US" sz="3600">
                <a:solidFill>
                  <a:srgbClr val="0070C0"/>
                </a:solidFill>
              </a:rPr>
              <a:t>in their box.</a:t>
            </a:r>
            <a:endParaRPr lang="en-US" sz="3600" i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385835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mr-IN" sz="3800" dirty="0"/>
              <a:t>…</a:t>
            </a:r>
            <a:r>
              <a:rPr lang="en-US" sz="3800" dirty="0"/>
              <a:t>something goes wrong.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42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if</a:t>
            </a:r>
            <a:r>
              <a:rPr lang="en-US" sz="4200" b="1" dirty="0">
                <a:latin typeface="Courier" charset="0"/>
                <a:ea typeface="Courier" charset="0"/>
                <a:cs typeface="Courier" charset="0"/>
              </a:rPr>
              <a:t> (</a:t>
            </a:r>
            <a:r>
              <a:rPr lang="en-US" sz="4200" b="1" dirty="0" err="1">
                <a:latin typeface="Courier" charset="0"/>
                <a:ea typeface="Courier" charset="0"/>
                <a:cs typeface="Courier" charset="0"/>
              </a:rPr>
              <a:t>rect</a:t>
            </a:r>
            <a:r>
              <a:rPr lang="en-US" sz="4200" b="1" dirty="0">
                <a:latin typeface="Courier" charset="0"/>
                <a:ea typeface="Courier" charset="0"/>
                <a:cs typeface="Courier" charset="0"/>
              </a:rPr>
              <a:t> == r) { </a:t>
            </a:r>
            <a:r>
              <a:rPr lang="en-US" sz="4200" b="1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// false!</a:t>
            </a:r>
          </a:p>
          <a:p>
            <a:pPr marL="0" indent="0">
              <a:buNone/>
            </a:pPr>
            <a:r>
              <a:rPr lang="en-US" sz="4200" b="1" dirty="0">
                <a:latin typeface="Courier" charset="0"/>
                <a:ea typeface="Courier" charset="0"/>
                <a:cs typeface="Courier" charset="0"/>
              </a:rPr>
              <a:t>	... </a:t>
            </a:r>
          </a:p>
          <a:p>
            <a:pPr marL="0" indent="0">
              <a:buNone/>
            </a:pPr>
            <a:r>
              <a:rPr lang="en-US" sz="4200" b="1" dirty="0">
                <a:latin typeface="Courier" charset="0"/>
                <a:ea typeface="Courier" charset="0"/>
                <a:cs typeface="Courier" charset="0"/>
              </a:rPr>
              <a:t>}</a:t>
            </a:r>
          </a:p>
          <a:p>
            <a:pPr marL="0" indent="0" algn="ctr">
              <a:buNone/>
            </a:pPr>
            <a:endParaRPr lang="en-US" sz="4200" b="1" dirty="0">
              <a:latin typeface="Courier" charset="0"/>
              <a:ea typeface="Courier" charset="0"/>
              <a:cs typeface="Courier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969" y="4199138"/>
            <a:ext cx="2684025" cy="265886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7831" y="4199138"/>
            <a:ext cx="2684025" cy="2658862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305917" y="4437145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 err="1">
                <a:solidFill>
                  <a:srgbClr val="FF0000"/>
                </a:solidFill>
              </a:rPr>
              <a:t>rect</a:t>
            </a:r>
            <a:endParaRPr lang="en-US" sz="3400" b="1" dirty="0">
              <a:solidFill>
                <a:srgbClr val="FF000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032779" y="4361098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b="1" dirty="0">
                <a:solidFill>
                  <a:srgbClr val="FF0000"/>
                </a:solidFill>
              </a:rPr>
              <a:t>r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219187" y="5057104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See location 5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942627" y="5057104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See location 24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219187" y="2386828"/>
            <a:ext cx="5113538" cy="1754326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0070C0"/>
                </a:solidFill>
              </a:rPr>
              <a:t>But objects store the </a:t>
            </a:r>
            <a:r>
              <a:rPr lang="en-US" sz="3600" i="1" dirty="0">
                <a:solidFill>
                  <a:srgbClr val="0070C0"/>
                </a:solidFill>
              </a:rPr>
              <a:t>location</a:t>
            </a:r>
            <a:r>
              <a:rPr lang="en-US" sz="3600" dirty="0">
                <a:solidFill>
                  <a:srgbClr val="0070C0"/>
                </a:solidFill>
              </a:rPr>
              <a:t> where all </a:t>
            </a:r>
            <a:r>
              <a:rPr lang="en-US" sz="3600">
                <a:solidFill>
                  <a:srgbClr val="0070C0"/>
                </a:solidFill>
              </a:rPr>
              <a:t>their information lives.</a:t>
            </a:r>
            <a:endParaRPr lang="en-US" sz="3600" i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459427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mr-IN" sz="3800" dirty="0"/>
              <a:t>…</a:t>
            </a:r>
            <a:r>
              <a:rPr lang="en-US" sz="3800" dirty="0"/>
              <a:t>something goes wrong.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42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if</a:t>
            </a:r>
            <a:r>
              <a:rPr lang="en-US" sz="4200" b="1" dirty="0">
                <a:latin typeface="Courier" charset="0"/>
                <a:ea typeface="Courier" charset="0"/>
                <a:cs typeface="Courier" charset="0"/>
              </a:rPr>
              <a:t> (</a:t>
            </a:r>
            <a:r>
              <a:rPr lang="en-US" sz="4200" b="1" dirty="0" err="1">
                <a:latin typeface="Courier" charset="0"/>
                <a:ea typeface="Courier" charset="0"/>
                <a:cs typeface="Courier" charset="0"/>
              </a:rPr>
              <a:t>rect</a:t>
            </a:r>
            <a:r>
              <a:rPr lang="en-US" sz="4200" b="1" dirty="0">
                <a:latin typeface="Courier" charset="0"/>
                <a:ea typeface="Courier" charset="0"/>
                <a:cs typeface="Courier" charset="0"/>
              </a:rPr>
              <a:t> == r) { </a:t>
            </a:r>
            <a:r>
              <a:rPr lang="en-US" sz="4200" b="1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// false!</a:t>
            </a:r>
          </a:p>
          <a:p>
            <a:pPr marL="0" indent="0">
              <a:buNone/>
            </a:pPr>
            <a:r>
              <a:rPr lang="en-US" sz="4200" b="1" dirty="0">
                <a:latin typeface="Courier" charset="0"/>
                <a:ea typeface="Courier" charset="0"/>
                <a:cs typeface="Courier" charset="0"/>
              </a:rPr>
              <a:t>	... </a:t>
            </a:r>
          </a:p>
          <a:p>
            <a:pPr marL="0" indent="0">
              <a:buNone/>
            </a:pPr>
            <a:r>
              <a:rPr lang="en-US" sz="4200" b="1" dirty="0">
                <a:latin typeface="Courier" charset="0"/>
                <a:ea typeface="Courier" charset="0"/>
                <a:cs typeface="Courier" charset="0"/>
              </a:rPr>
              <a:t>}</a:t>
            </a:r>
          </a:p>
          <a:p>
            <a:pPr marL="0" indent="0" algn="ctr">
              <a:buNone/>
            </a:pPr>
            <a:endParaRPr lang="en-US" sz="4200" b="1" dirty="0">
              <a:latin typeface="Courier" charset="0"/>
              <a:ea typeface="Courier" charset="0"/>
              <a:cs typeface="Courier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969" y="4199138"/>
            <a:ext cx="2684025" cy="265886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7831" y="4199138"/>
            <a:ext cx="2684025" cy="2658862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305917" y="4437145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 err="1">
                <a:solidFill>
                  <a:srgbClr val="FF0000"/>
                </a:solidFill>
              </a:rPr>
              <a:t>rect</a:t>
            </a:r>
            <a:endParaRPr lang="en-US" sz="3400" b="1" dirty="0">
              <a:solidFill>
                <a:srgbClr val="FF000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032779" y="4361098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b="1" dirty="0">
                <a:solidFill>
                  <a:srgbClr val="FF0000"/>
                </a:solidFill>
              </a:rPr>
              <a:t>r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219187" y="5057104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See location 5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942627" y="5057104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See location 24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219186" y="2386828"/>
            <a:ext cx="6772413" cy="1754326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0070C0"/>
                </a:solidFill>
              </a:rPr>
              <a:t>This means == on objects compares their </a:t>
            </a:r>
            <a:r>
              <a:rPr lang="en-US" sz="3600" i="1" dirty="0">
                <a:solidFill>
                  <a:srgbClr val="0070C0"/>
                </a:solidFill>
              </a:rPr>
              <a:t>locations</a:t>
            </a:r>
            <a:r>
              <a:rPr lang="en-US" sz="3600" dirty="0">
                <a:solidFill>
                  <a:srgbClr val="0070C0"/>
                </a:solidFill>
              </a:rPr>
              <a:t>, which is not what we want here!</a:t>
            </a:r>
            <a:endParaRPr lang="en-US" sz="3600" i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940489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010000"/>
              </a:solidFill>
            </a:endParaRPr>
          </a:p>
        </p:txBody>
      </p:sp>
      <p:sp>
        <p:nvSpPr>
          <p:cNvPr id="34818" name="TextBox 1"/>
          <p:cNvSpPr txBox="1">
            <a:spLocks noChangeArrowheads="1"/>
          </p:cNvSpPr>
          <p:nvPr/>
        </p:nvSpPr>
        <p:spPr bwMode="auto">
          <a:xfrm>
            <a:off x="-152400" y="2733675"/>
            <a:ext cx="96774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Chapter 3: Twins</a:t>
            </a:r>
          </a:p>
        </p:txBody>
      </p:sp>
    </p:spTree>
    <p:extLst>
      <p:ext uri="{BB962C8B-B14F-4D97-AF65-F5344CB8AC3E}">
        <p14:creationId xmlns:p14="http://schemas.microsoft.com/office/powerpoint/2010/main" val="159592620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/>
              <a:t>One day, they wanted a twin.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969" y="4199138"/>
            <a:ext cx="2684025" cy="2658862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305917" y="4437145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219187" y="5057104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600" b="1" dirty="0">
                <a:solidFill>
                  <a:srgbClr val="00B050"/>
                </a:solidFill>
              </a:rPr>
              <a:t>27</a:t>
            </a:r>
          </a:p>
        </p:txBody>
      </p:sp>
      <p:sp>
        <p:nvSpPr>
          <p:cNvPr id="7" name="Oval Callout 6"/>
          <p:cNvSpPr/>
          <p:nvPr/>
        </p:nvSpPr>
        <p:spPr>
          <a:xfrm>
            <a:off x="-42115" y="1008145"/>
            <a:ext cx="4522603" cy="1581592"/>
          </a:xfrm>
          <a:prstGeom prst="wedgeEllipseCallout">
            <a:avLst>
              <a:gd name="adj1" fmla="val -48768"/>
              <a:gd name="adj2" fmla="val 832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>
                <a:solidFill>
                  <a:sysClr val="windowText" lastClr="000000"/>
                </a:solidFill>
              </a:rPr>
              <a:t>Wow, what an awesome </a:t>
            </a:r>
            <a:r>
              <a:rPr lang="en-US" sz="2600" dirty="0" err="1">
                <a:solidFill>
                  <a:sysClr val="windowText" lastClr="000000"/>
                </a:solidFill>
              </a:rPr>
              <a:t>int</a:t>
            </a:r>
            <a:r>
              <a:rPr lang="en-US" sz="2600" dirty="0">
                <a:solidFill>
                  <a:sysClr val="windowText" lastClr="000000"/>
                </a:solidFill>
              </a:rPr>
              <a:t>! Let’s make another one.</a:t>
            </a:r>
          </a:p>
        </p:txBody>
      </p:sp>
    </p:spTree>
    <p:extLst>
      <p:ext uri="{BB962C8B-B14F-4D97-AF65-F5344CB8AC3E}">
        <p14:creationId xmlns:p14="http://schemas.microsoft.com/office/powerpoint/2010/main" val="90369346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5181600"/>
          </a:xfrm>
        </p:spPr>
        <p:txBody>
          <a:bodyPr/>
          <a:lstStyle/>
          <a:p>
            <a:pPr marL="0" indent="0">
              <a:buNone/>
            </a:pPr>
            <a:endParaRPr lang="en-US" sz="4200" b="1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endParaRPr lang="en-US" sz="4200" b="1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4200" b="1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4200" b="1" dirty="0">
                <a:latin typeface="Courier" charset="0"/>
                <a:ea typeface="Courier" charset="0"/>
                <a:cs typeface="Courier" charset="0"/>
              </a:rPr>
              <a:t> x2 = x;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/>
              <a:t>One day, they wanted a twin.</a:t>
            </a:r>
          </a:p>
        </p:txBody>
      </p:sp>
      <p:sp>
        <p:nvSpPr>
          <p:cNvPr id="14" name="Oval Callout 13"/>
          <p:cNvSpPr/>
          <p:nvPr/>
        </p:nvSpPr>
        <p:spPr>
          <a:xfrm>
            <a:off x="-42115" y="1008145"/>
            <a:ext cx="4522603" cy="1581592"/>
          </a:xfrm>
          <a:prstGeom prst="wedgeEllipseCallout">
            <a:avLst>
              <a:gd name="adj1" fmla="val -48768"/>
              <a:gd name="adj2" fmla="val 832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>
                <a:solidFill>
                  <a:sysClr val="windowText" lastClr="000000"/>
                </a:solidFill>
              </a:rPr>
              <a:t>Wow, what an awesome </a:t>
            </a:r>
            <a:r>
              <a:rPr lang="en-US" sz="2600" dirty="0" err="1">
                <a:solidFill>
                  <a:sysClr val="windowText" lastClr="000000"/>
                </a:solidFill>
              </a:rPr>
              <a:t>int</a:t>
            </a:r>
            <a:r>
              <a:rPr lang="en-US" sz="2600" dirty="0">
                <a:solidFill>
                  <a:sysClr val="windowText" lastClr="000000"/>
                </a:solidFill>
              </a:rPr>
              <a:t>! Let’s make another one.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969" y="4199138"/>
            <a:ext cx="2684025" cy="265886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305917" y="4437145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0" name="Rectangle 9"/>
          <p:cNvSpPr/>
          <p:nvPr/>
        </p:nvSpPr>
        <p:spPr>
          <a:xfrm>
            <a:off x="2219187" y="5057104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600" b="1" dirty="0">
                <a:solidFill>
                  <a:srgbClr val="00B050"/>
                </a:solidFill>
              </a:rPr>
              <a:t>27</a:t>
            </a:r>
          </a:p>
        </p:txBody>
      </p:sp>
    </p:spTree>
    <p:extLst>
      <p:ext uri="{BB962C8B-B14F-4D97-AF65-F5344CB8AC3E}">
        <p14:creationId xmlns:p14="http://schemas.microsoft.com/office/powerpoint/2010/main" val="137178189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5181600"/>
          </a:xfrm>
        </p:spPr>
        <p:txBody>
          <a:bodyPr/>
          <a:lstStyle/>
          <a:p>
            <a:pPr marL="0" indent="0">
              <a:buNone/>
            </a:pPr>
            <a:endParaRPr lang="en-US" sz="4200" b="1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endParaRPr lang="en-US" sz="4200" b="1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4200" b="1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4200" b="1" dirty="0">
                <a:latin typeface="Courier" charset="0"/>
                <a:ea typeface="Courier" charset="0"/>
                <a:cs typeface="Courier" charset="0"/>
              </a:rPr>
              <a:t> x2 = x;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mr-IN" sz="3800" dirty="0"/>
              <a:t>…</a:t>
            </a:r>
            <a:r>
              <a:rPr lang="en-US" sz="3800" dirty="0"/>
              <a:t>so x2 was born!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969" y="4199138"/>
            <a:ext cx="2684025" cy="265886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305917" y="4437145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0" name="Rectangle 9"/>
          <p:cNvSpPr/>
          <p:nvPr/>
        </p:nvSpPr>
        <p:spPr>
          <a:xfrm>
            <a:off x="2219187" y="5057104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600" b="1" dirty="0">
                <a:solidFill>
                  <a:srgbClr val="00B050"/>
                </a:solidFill>
              </a:rPr>
              <a:t>27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9942" y="4199138"/>
            <a:ext cx="2684025" cy="2658862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5884890" y="4437145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>
                <a:solidFill>
                  <a:srgbClr val="FF0000"/>
                </a:solidFill>
              </a:rPr>
              <a:t>x2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798160" y="5057104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600" b="1" dirty="0">
                <a:solidFill>
                  <a:srgbClr val="00B050"/>
                </a:solidFill>
              </a:rPr>
              <a:t>27</a:t>
            </a:r>
          </a:p>
        </p:txBody>
      </p:sp>
      <p:sp>
        <p:nvSpPr>
          <p:cNvPr id="15" name="Oval Callout 14"/>
          <p:cNvSpPr/>
          <p:nvPr/>
        </p:nvSpPr>
        <p:spPr>
          <a:xfrm>
            <a:off x="-42115" y="1008145"/>
            <a:ext cx="4522603" cy="1581592"/>
          </a:xfrm>
          <a:prstGeom prst="wedgeEllipseCallout">
            <a:avLst>
              <a:gd name="adj1" fmla="val -48768"/>
              <a:gd name="adj2" fmla="val 832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>
                <a:solidFill>
                  <a:sysClr val="windowText" lastClr="000000"/>
                </a:solidFill>
              </a:rPr>
              <a:t>Wow, what an awesome </a:t>
            </a:r>
            <a:r>
              <a:rPr lang="en-US" sz="2600" dirty="0" err="1">
                <a:solidFill>
                  <a:sysClr val="windowText" lastClr="000000"/>
                </a:solidFill>
              </a:rPr>
              <a:t>int</a:t>
            </a:r>
            <a:r>
              <a:rPr lang="en-US" sz="2600" dirty="0">
                <a:solidFill>
                  <a:sysClr val="windowText" lastClr="000000"/>
                </a:solidFill>
              </a:rPr>
              <a:t>! Let’s make another one.</a:t>
            </a:r>
          </a:p>
        </p:txBody>
      </p:sp>
    </p:spTree>
    <p:extLst>
      <p:ext uri="{BB962C8B-B14F-4D97-AF65-F5344CB8AC3E}">
        <p14:creationId xmlns:p14="http://schemas.microsoft.com/office/powerpoint/2010/main" val="149577253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5181600"/>
          </a:xfrm>
        </p:spPr>
        <p:txBody>
          <a:bodyPr/>
          <a:lstStyle/>
          <a:p>
            <a:pPr marL="0" indent="0">
              <a:buNone/>
            </a:pPr>
            <a:endParaRPr lang="en-US" sz="4200" b="1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endParaRPr lang="en-US" sz="4200" b="1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4200" b="1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4200" b="1" dirty="0">
                <a:latin typeface="Courier" charset="0"/>
                <a:ea typeface="Courier" charset="0"/>
                <a:cs typeface="Courier" charset="0"/>
              </a:rPr>
              <a:t> x2 = x;</a:t>
            </a:r>
          </a:p>
          <a:p>
            <a:pPr marL="0" indent="0">
              <a:buNone/>
            </a:pPr>
            <a:r>
              <a:rPr lang="en-US" sz="4200" b="1" dirty="0">
                <a:latin typeface="Courier" charset="0"/>
                <a:ea typeface="Courier" charset="0"/>
                <a:cs typeface="Courier" charset="0"/>
              </a:rPr>
              <a:t>x2 += 2;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mr-IN" sz="3800" dirty="0"/>
              <a:t>…</a:t>
            </a:r>
            <a:r>
              <a:rPr lang="en-US" sz="3800" dirty="0"/>
              <a:t>so x2 was born!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969" y="4199138"/>
            <a:ext cx="2684025" cy="265886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305917" y="4437145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0" name="Rectangle 9"/>
          <p:cNvSpPr/>
          <p:nvPr/>
        </p:nvSpPr>
        <p:spPr>
          <a:xfrm>
            <a:off x="2219187" y="5057104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600" b="1" dirty="0">
                <a:solidFill>
                  <a:srgbClr val="00B050"/>
                </a:solidFill>
              </a:rPr>
              <a:t>27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9942" y="4199138"/>
            <a:ext cx="2684025" cy="2658862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5884890" y="4437145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>
                <a:solidFill>
                  <a:srgbClr val="FF0000"/>
                </a:solidFill>
              </a:rPr>
              <a:t>x2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798160" y="5057104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600" b="1" dirty="0">
                <a:solidFill>
                  <a:srgbClr val="00B050"/>
                </a:solidFill>
              </a:rPr>
              <a:t>29</a:t>
            </a:r>
          </a:p>
        </p:txBody>
      </p:sp>
      <p:sp>
        <p:nvSpPr>
          <p:cNvPr id="16" name="Oval Callout 15"/>
          <p:cNvSpPr/>
          <p:nvPr/>
        </p:nvSpPr>
        <p:spPr>
          <a:xfrm>
            <a:off x="-42115" y="1008145"/>
            <a:ext cx="4522603" cy="1581592"/>
          </a:xfrm>
          <a:prstGeom prst="wedgeEllipseCallout">
            <a:avLst>
              <a:gd name="adj1" fmla="val -48768"/>
              <a:gd name="adj2" fmla="val 832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>
                <a:solidFill>
                  <a:sysClr val="windowText" lastClr="000000"/>
                </a:solidFill>
              </a:rPr>
              <a:t>But let’s increment this one by 2.</a:t>
            </a:r>
          </a:p>
        </p:txBody>
      </p:sp>
    </p:spTree>
    <p:extLst>
      <p:ext uri="{BB962C8B-B14F-4D97-AF65-F5344CB8AC3E}">
        <p14:creationId xmlns:p14="http://schemas.microsoft.com/office/powerpoint/2010/main" val="209711625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5181600"/>
          </a:xfrm>
        </p:spPr>
        <p:txBody>
          <a:bodyPr/>
          <a:lstStyle/>
          <a:p>
            <a:pPr marL="0" indent="0">
              <a:buNone/>
            </a:pPr>
            <a:endParaRPr lang="en-US" sz="4200" b="1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endParaRPr lang="en-US" sz="4200" b="1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4200" b="1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4200" b="1" dirty="0">
                <a:latin typeface="Courier" charset="0"/>
                <a:ea typeface="Courier" charset="0"/>
                <a:cs typeface="Courier" charset="0"/>
              </a:rPr>
              <a:t> x2 = x;</a:t>
            </a:r>
          </a:p>
          <a:p>
            <a:pPr marL="0" indent="0">
              <a:buNone/>
            </a:pPr>
            <a:r>
              <a:rPr lang="en-US" sz="4200" b="1" dirty="0">
                <a:latin typeface="Courier" charset="0"/>
                <a:ea typeface="Courier" charset="0"/>
                <a:cs typeface="Courier" charset="0"/>
              </a:rPr>
              <a:t>x2 += 2;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mr-IN" sz="3800" dirty="0"/>
              <a:t>…</a:t>
            </a:r>
            <a:r>
              <a:rPr lang="en-US" sz="3800" dirty="0"/>
              <a:t>so x2 was born!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969" y="4199138"/>
            <a:ext cx="2684025" cy="265886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305917" y="4437145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0" name="Rectangle 9"/>
          <p:cNvSpPr/>
          <p:nvPr/>
        </p:nvSpPr>
        <p:spPr>
          <a:xfrm>
            <a:off x="2219187" y="5057104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600" b="1" dirty="0">
                <a:solidFill>
                  <a:srgbClr val="00B050"/>
                </a:solidFill>
              </a:rPr>
              <a:t>27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9942" y="4199138"/>
            <a:ext cx="2684025" cy="2658862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5884890" y="4437145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>
                <a:solidFill>
                  <a:srgbClr val="FF0000"/>
                </a:solidFill>
              </a:rPr>
              <a:t>x2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798160" y="5057104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600" b="1" dirty="0">
                <a:solidFill>
                  <a:srgbClr val="00B050"/>
                </a:solidFill>
              </a:rPr>
              <a:t>29</a:t>
            </a:r>
          </a:p>
        </p:txBody>
      </p:sp>
      <p:sp>
        <p:nvSpPr>
          <p:cNvPr id="15" name="Oval Callout 14"/>
          <p:cNvSpPr/>
          <p:nvPr/>
        </p:nvSpPr>
        <p:spPr>
          <a:xfrm>
            <a:off x="3986074" y="1635774"/>
            <a:ext cx="4522603" cy="1581592"/>
          </a:xfrm>
          <a:prstGeom prst="wedgeEllipseCallout">
            <a:avLst>
              <a:gd name="adj1" fmla="val -6368"/>
              <a:gd name="adj2" fmla="val 17697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>
                <a:solidFill>
                  <a:sysClr val="windowText" lastClr="000000"/>
                </a:solidFill>
              </a:rPr>
              <a:t>Cool, I’m 29 now!</a:t>
            </a:r>
          </a:p>
        </p:txBody>
      </p:sp>
    </p:spTree>
    <p:extLst>
      <p:ext uri="{BB962C8B-B14F-4D97-AF65-F5344CB8AC3E}">
        <p14:creationId xmlns:p14="http://schemas.microsoft.com/office/powerpoint/2010/main" val="12821897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8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Types of Mouse Events</a:t>
            </a:r>
          </a:p>
        </p:txBody>
      </p:sp>
      <p:sp>
        <p:nvSpPr>
          <p:cNvPr id="12298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x-none" dirty="0"/>
              <a:t>There are many different types of mouse events.</a:t>
            </a:r>
          </a:p>
          <a:p>
            <a:pPr lvl="1"/>
            <a:r>
              <a:rPr lang="en-US" altLang="x-none" dirty="0"/>
              <a:t>Each takes the form:</a:t>
            </a:r>
            <a:br>
              <a:rPr lang="en-US" altLang="x-none" dirty="0"/>
            </a:br>
            <a:r>
              <a:rPr lang="en-US" altLang="x-none" sz="2000" dirty="0">
                <a:latin typeface="Consolas" charset="0"/>
              </a:rPr>
              <a:t>public void </a:t>
            </a:r>
            <a:r>
              <a:rPr lang="en-US" altLang="x-none" sz="2000" b="1" i="1" dirty="0" err="1">
                <a:latin typeface="Consolas" charset="0"/>
              </a:rPr>
              <a:t>eventMethodName</a:t>
            </a:r>
            <a:r>
              <a:rPr lang="en-US" altLang="x-none" sz="2000" dirty="0">
                <a:latin typeface="Consolas" charset="0"/>
              </a:rPr>
              <a:t>(</a:t>
            </a:r>
            <a:r>
              <a:rPr lang="en-US" altLang="x-none" sz="2000" dirty="0" err="1">
                <a:latin typeface="Consolas" charset="0"/>
              </a:rPr>
              <a:t>MouseEvent</a:t>
            </a:r>
            <a:r>
              <a:rPr lang="en-US" altLang="x-none" sz="2000" dirty="0">
                <a:latin typeface="Consolas" charset="0"/>
              </a:rPr>
              <a:t> event) { ...</a:t>
            </a:r>
          </a:p>
        </p:txBody>
      </p:sp>
      <p:graphicFrame>
        <p:nvGraphicFramePr>
          <p:cNvPr id="1229861" name="Group 37"/>
          <p:cNvGraphicFramePr>
            <a:graphicFrameLocks noGrp="1"/>
          </p:cNvGraphicFramePr>
          <p:nvPr/>
        </p:nvGraphicFramePr>
        <p:xfrm>
          <a:off x="533400" y="2641600"/>
          <a:ext cx="8077200" cy="2926080"/>
        </p:xfrm>
        <a:graphic>
          <a:graphicData uri="http://schemas.openxmlformats.org/drawingml/2006/table">
            <a:tbl>
              <a:tblPr/>
              <a:tblGrid>
                <a:gridCol w="2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15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74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Method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Description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40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mouseMoved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mouse cursor moves</a:t>
                      </a:r>
                      <a:endParaRPr kumimoji="0" lang="en-US" altLang="x-none" sz="2000" b="0" i="1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40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mouseDragged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mouse cursor moves while button is held down</a:t>
                      </a:r>
                      <a:endParaRPr kumimoji="0" lang="en-US" altLang="x-none" sz="2000" b="0" i="1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40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mousePressed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mouse button is pressed down</a:t>
                      </a:r>
                      <a:endParaRPr kumimoji="0" lang="en-US" altLang="x-none" sz="2000" b="0" i="1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40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mouseReleased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mouse button is lifted up</a:t>
                      </a:r>
                      <a:endParaRPr kumimoji="0" lang="en-US" altLang="x-none" sz="2000" b="0" i="1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40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mouseClicked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mouse button is pressed and then released</a:t>
                      </a:r>
                      <a:endParaRPr kumimoji="0" lang="en-US" altLang="x-none" sz="2000" b="0" i="1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76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mouseEntered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mouse cursor enters your program's window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40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mouseExited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mouse cursor leaves your program's window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5265310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5181600"/>
          </a:xfrm>
        </p:spPr>
        <p:txBody>
          <a:bodyPr/>
          <a:lstStyle/>
          <a:p>
            <a:pPr marL="0" indent="0">
              <a:buNone/>
            </a:pPr>
            <a:endParaRPr lang="en-US" sz="4200" b="1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endParaRPr lang="en-US" sz="4200" b="1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4200" b="1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4200" b="1" dirty="0">
                <a:latin typeface="Courier" charset="0"/>
                <a:ea typeface="Courier" charset="0"/>
                <a:cs typeface="Courier" charset="0"/>
              </a:rPr>
              <a:t> x2 = x;</a:t>
            </a:r>
          </a:p>
          <a:p>
            <a:pPr marL="0" indent="0">
              <a:buNone/>
            </a:pPr>
            <a:r>
              <a:rPr lang="en-US" sz="4200" b="1" dirty="0">
                <a:latin typeface="Courier" charset="0"/>
                <a:ea typeface="Courier" charset="0"/>
                <a:cs typeface="Courier" charset="0"/>
              </a:rPr>
              <a:t>x2 += 2;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mr-IN" sz="3800" dirty="0"/>
              <a:t>…</a:t>
            </a:r>
            <a:r>
              <a:rPr lang="en-US" sz="3800" dirty="0"/>
              <a:t>so x2 was born!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969" y="4199138"/>
            <a:ext cx="2684025" cy="265886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305917" y="4437145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0" name="Rectangle 9"/>
          <p:cNvSpPr/>
          <p:nvPr/>
        </p:nvSpPr>
        <p:spPr>
          <a:xfrm>
            <a:off x="2219187" y="5057104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600" b="1" dirty="0">
                <a:solidFill>
                  <a:srgbClr val="00B050"/>
                </a:solidFill>
              </a:rPr>
              <a:t>27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9942" y="4199138"/>
            <a:ext cx="2684025" cy="2658862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5884890" y="4437145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>
                <a:solidFill>
                  <a:srgbClr val="FF0000"/>
                </a:solidFill>
              </a:rPr>
              <a:t>x2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798160" y="5057104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600" b="1" dirty="0">
                <a:solidFill>
                  <a:srgbClr val="00B050"/>
                </a:solidFill>
              </a:rPr>
              <a:t>29</a:t>
            </a:r>
          </a:p>
        </p:txBody>
      </p:sp>
      <p:sp>
        <p:nvSpPr>
          <p:cNvPr id="15" name="Oval Callout 14"/>
          <p:cNvSpPr/>
          <p:nvPr/>
        </p:nvSpPr>
        <p:spPr>
          <a:xfrm>
            <a:off x="2521259" y="1538119"/>
            <a:ext cx="4522603" cy="1581592"/>
          </a:xfrm>
          <a:prstGeom prst="wedgeEllipseCallout">
            <a:avLst>
              <a:gd name="adj1" fmla="val -37972"/>
              <a:gd name="adj2" fmla="val 15228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>
                <a:solidFill>
                  <a:sysClr val="windowText" lastClr="000000"/>
                </a:solidFill>
              </a:rPr>
              <a:t>And I’m still 27!</a:t>
            </a:r>
          </a:p>
        </p:txBody>
      </p:sp>
    </p:spTree>
    <p:extLst>
      <p:ext uri="{BB962C8B-B14F-4D97-AF65-F5344CB8AC3E}">
        <p14:creationId xmlns:p14="http://schemas.microsoft.com/office/powerpoint/2010/main" val="44864655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800" dirty="0"/>
              <a:t>Then, they wanted a twin for </a:t>
            </a:r>
            <a:r>
              <a:rPr lang="en-US" sz="3800" dirty="0" err="1"/>
              <a:t>rect</a:t>
            </a:r>
            <a:r>
              <a:rPr lang="en-US" sz="3800" dirty="0"/>
              <a:t>, too.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969" y="4199138"/>
            <a:ext cx="2684025" cy="2658862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305917" y="4437145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 err="1">
                <a:solidFill>
                  <a:srgbClr val="FF0000"/>
                </a:solidFill>
              </a:rPr>
              <a:t>rect</a:t>
            </a:r>
            <a:endParaRPr lang="en-US" sz="3400" b="1" dirty="0">
              <a:solidFill>
                <a:srgbClr val="FF00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219187" y="5057104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See location 5</a:t>
            </a:r>
          </a:p>
        </p:txBody>
      </p:sp>
      <p:sp>
        <p:nvSpPr>
          <p:cNvPr id="16" name="Oval Callout 15"/>
          <p:cNvSpPr/>
          <p:nvPr/>
        </p:nvSpPr>
        <p:spPr>
          <a:xfrm>
            <a:off x="0" y="1008144"/>
            <a:ext cx="4522603" cy="1581592"/>
          </a:xfrm>
          <a:prstGeom prst="wedgeEllipseCallout">
            <a:avLst>
              <a:gd name="adj1" fmla="val -48768"/>
              <a:gd name="adj2" fmla="val 832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>
                <a:solidFill>
                  <a:sysClr val="windowText" lastClr="000000"/>
                </a:solidFill>
              </a:rPr>
              <a:t>Wow, what an awesome </a:t>
            </a:r>
            <a:r>
              <a:rPr lang="en-US" sz="2600" dirty="0" err="1">
                <a:solidFill>
                  <a:sysClr val="windowText" lastClr="000000"/>
                </a:solidFill>
              </a:rPr>
              <a:t>GRect</a:t>
            </a:r>
            <a:r>
              <a:rPr lang="en-US" sz="2600" dirty="0">
                <a:solidFill>
                  <a:sysClr val="windowText" lastClr="000000"/>
                </a:solidFill>
              </a:rPr>
              <a:t>! Let’s make another one.</a:t>
            </a:r>
          </a:p>
        </p:txBody>
      </p:sp>
    </p:spTree>
    <p:extLst>
      <p:ext uri="{BB962C8B-B14F-4D97-AF65-F5344CB8AC3E}">
        <p14:creationId xmlns:p14="http://schemas.microsoft.com/office/powerpoint/2010/main" val="205065869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mr-IN" sz="3800" dirty="0"/>
              <a:t>…</a:t>
            </a:r>
            <a:r>
              <a:rPr lang="en-US" sz="3800" dirty="0"/>
              <a:t>so rect2 was born!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969" y="4199138"/>
            <a:ext cx="2684025" cy="2658862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305917" y="4437145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 err="1">
                <a:solidFill>
                  <a:srgbClr val="FF0000"/>
                </a:solidFill>
              </a:rPr>
              <a:t>rect</a:t>
            </a:r>
            <a:endParaRPr lang="en-US" sz="3400" b="1" dirty="0">
              <a:solidFill>
                <a:srgbClr val="FF00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219187" y="5057104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See location 5</a:t>
            </a:r>
          </a:p>
        </p:txBody>
      </p:sp>
      <p:sp>
        <p:nvSpPr>
          <p:cNvPr id="14" name="Oval Callout 13"/>
          <p:cNvSpPr/>
          <p:nvPr/>
        </p:nvSpPr>
        <p:spPr>
          <a:xfrm>
            <a:off x="0" y="1008144"/>
            <a:ext cx="4522603" cy="1581592"/>
          </a:xfrm>
          <a:prstGeom prst="wedgeEllipseCallout">
            <a:avLst>
              <a:gd name="adj1" fmla="val -48768"/>
              <a:gd name="adj2" fmla="val 832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>
                <a:solidFill>
                  <a:sysClr val="windowText" lastClr="000000"/>
                </a:solidFill>
              </a:rPr>
              <a:t>Wow, what an awesome </a:t>
            </a:r>
            <a:r>
              <a:rPr lang="en-US" sz="2600" dirty="0" err="1">
                <a:solidFill>
                  <a:sysClr val="windowText" lastClr="000000"/>
                </a:solidFill>
              </a:rPr>
              <a:t>GRect</a:t>
            </a:r>
            <a:r>
              <a:rPr lang="en-US" sz="2600" dirty="0">
                <a:solidFill>
                  <a:sysClr val="windowText" lastClr="000000"/>
                </a:solidFill>
              </a:rPr>
              <a:t>! Let’s make another one.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5181600"/>
          </a:xfrm>
        </p:spPr>
        <p:txBody>
          <a:bodyPr/>
          <a:lstStyle/>
          <a:p>
            <a:pPr marL="0" indent="0">
              <a:buNone/>
            </a:pPr>
            <a:endParaRPr lang="en-US" sz="4200" b="1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endParaRPr lang="en-US" sz="4200" b="1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4200" b="1" dirty="0" err="1">
                <a:latin typeface="Courier" charset="0"/>
                <a:ea typeface="Courier" charset="0"/>
                <a:cs typeface="Courier" charset="0"/>
              </a:rPr>
              <a:t>GRect</a:t>
            </a:r>
            <a:r>
              <a:rPr lang="en-US" sz="4200" b="1" dirty="0">
                <a:latin typeface="Courier" charset="0"/>
                <a:ea typeface="Courier" charset="0"/>
                <a:cs typeface="Courier" charset="0"/>
              </a:rPr>
              <a:t> rect2 = </a:t>
            </a:r>
            <a:r>
              <a:rPr lang="en-US" sz="4200" b="1" dirty="0" err="1">
                <a:latin typeface="Courier" charset="0"/>
                <a:ea typeface="Courier" charset="0"/>
                <a:cs typeface="Courier" charset="0"/>
              </a:rPr>
              <a:t>rect</a:t>
            </a:r>
            <a:r>
              <a:rPr lang="en-US" sz="4200" b="1" dirty="0">
                <a:latin typeface="Courier" charset="0"/>
                <a:ea typeface="Courier" charset="0"/>
                <a:cs typeface="Courier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3070295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mr-IN" sz="3800" dirty="0"/>
              <a:t>…</a:t>
            </a:r>
            <a:r>
              <a:rPr lang="en-US" sz="3800" dirty="0"/>
              <a:t>so rect2 was born!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969" y="4199138"/>
            <a:ext cx="2684025" cy="2658862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305917" y="4437145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 err="1">
                <a:solidFill>
                  <a:srgbClr val="FF0000"/>
                </a:solidFill>
              </a:rPr>
              <a:t>rect</a:t>
            </a:r>
            <a:endParaRPr lang="en-US" sz="3400" b="1" dirty="0">
              <a:solidFill>
                <a:srgbClr val="FF00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219187" y="5057104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See location 5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5181600"/>
          </a:xfrm>
        </p:spPr>
        <p:txBody>
          <a:bodyPr/>
          <a:lstStyle/>
          <a:p>
            <a:pPr marL="0" indent="0">
              <a:buNone/>
            </a:pPr>
            <a:endParaRPr lang="en-US" sz="4200" b="1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endParaRPr lang="en-US" sz="4200" b="1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4200" b="1" dirty="0" err="1">
                <a:latin typeface="Courier" charset="0"/>
                <a:ea typeface="Courier" charset="0"/>
                <a:cs typeface="Courier" charset="0"/>
              </a:rPr>
              <a:t>GRect</a:t>
            </a:r>
            <a:r>
              <a:rPr lang="en-US" sz="4200" b="1" dirty="0">
                <a:latin typeface="Courier" charset="0"/>
                <a:ea typeface="Courier" charset="0"/>
                <a:cs typeface="Courier" charset="0"/>
              </a:rPr>
              <a:t> rect2 = </a:t>
            </a:r>
            <a:r>
              <a:rPr lang="en-US" sz="4200" b="1" dirty="0" err="1">
                <a:latin typeface="Courier" charset="0"/>
                <a:ea typeface="Courier" charset="0"/>
                <a:cs typeface="Courier" charset="0"/>
              </a:rPr>
              <a:t>rect</a:t>
            </a:r>
            <a:r>
              <a:rPr lang="en-US" sz="4200" b="1" dirty="0">
                <a:latin typeface="Courier" charset="0"/>
                <a:ea typeface="Courier" charset="0"/>
                <a:cs typeface="Courier" charset="0"/>
              </a:rPr>
              <a:t>;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3212" y="4199138"/>
            <a:ext cx="2684025" cy="265886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656114" y="4401633"/>
            <a:ext cx="1188566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>
                <a:solidFill>
                  <a:srgbClr val="FF0000"/>
                </a:solidFill>
              </a:rPr>
              <a:t>rect2</a:t>
            </a:r>
            <a:endParaRPr lang="en-US" sz="3400" b="1" dirty="0">
              <a:solidFill>
                <a:srgbClr val="FF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711430" y="5057104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See location 5</a:t>
            </a:r>
          </a:p>
        </p:txBody>
      </p:sp>
      <p:sp>
        <p:nvSpPr>
          <p:cNvPr id="13" name="Oval Callout 12"/>
          <p:cNvSpPr/>
          <p:nvPr/>
        </p:nvSpPr>
        <p:spPr>
          <a:xfrm>
            <a:off x="0" y="1008144"/>
            <a:ext cx="4522603" cy="1581592"/>
          </a:xfrm>
          <a:prstGeom prst="wedgeEllipseCallout">
            <a:avLst>
              <a:gd name="adj1" fmla="val -48768"/>
              <a:gd name="adj2" fmla="val 832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>
                <a:solidFill>
                  <a:sysClr val="windowText" lastClr="000000"/>
                </a:solidFill>
              </a:rPr>
              <a:t>Wow, what an awesome </a:t>
            </a:r>
            <a:r>
              <a:rPr lang="en-US" sz="2600" dirty="0" err="1">
                <a:solidFill>
                  <a:sysClr val="windowText" lastClr="000000"/>
                </a:solidFill>
              </a:rPr>
              <a:t>GRect</a:t>
            </a:r>
            <a:r>
              <a:rPr lang="en-US" sz="2600" dirty="0">
                <a:solidFill>
                  <a:sysClr val="windowText" lastClr="000000"/>
                </a:solidFill>
              </a:rPr>
              <a:t>! Let’s make another one.</a:t>
            </a:r>
          </a:p>
        </p:txBody>
      </p:sp>
    </p:spTree>
    <p:extLst>
      <p:ext uri="{BB962C8B-B14F-4D97-AF65-F5344CB8AC3E}">
        <p14:creationId xmlns:p14="http://schemas.microsoft.com/office/powerpoint/2010/main" val="129525330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5181600"/>
          </a:xfrm>
        </p:spPr>
        <p:txBody>
          <a:bodyPr/>
          <a:lstStyle/>
          <a:p>
            <a:pPr marL="0" indent="0">
              <a:buNone/>
            </a:pPr>
            <a:endParaRPr lang="en-US" sz="4100" b="1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endParaRPr lang="en-US" sz="4100" b="1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4100" b="1" dirty="0" err="1">
                <a:latin typeface="Courier" charset="0"/>
                <a:ea typeface="Courier" charset="0"/>
                <a:cs typeface="Courier" charset="0"/>
              </a:rPr>
              <a:t>GRect</a:t>
            </a:r>
            <a:r>
              <a:rPr lang="en-US" sz="4100" b="1" dirty="0">
                <a:latin typeface="Courier" charset="0"/>
                <a:ea typeface="Courier" charset="0"/>
                <a:cs typeface="Courier" charset="0"/>
              </a:rPr>
              <a:t> rect2 = </a:t>
            </a:r>
            <a:r>
              <a:rPr lang="en-US" sz="4100" b="1" dirty="0" err="1">
                <a:latin typeface="Courier" charset="0"/>
                <a:ea typeface="Courier" charset="0"/>
                <a:cs typeface="Courier" charset="0"/>
              </a:rPr>
              <a:t>rect</a:t>
            </a:r>
            <a:r>
              <a:rPr lang="en-US" sz="4100" b="1" dirty="0"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pPr marL="0" indent="0">
              <a:buNone/>
            </a:pPr>
            <a:r>
              <a:rPr lang="en-US" sz="4100" b="1" dirty="0">
                <a:latin typeface="Courier" charset="0"/>
                <a:ea typeface="Courier" charset="0"/>
                <a:cs typeface="Courier" charset="0"/>
              </a:rPr>
              <a:t>rect2.setColor(</a:t>
            </a:r>
            <a:r>
              <a:rPr lang="en-US" sz="4100" b="1" dirty="0" err="1">
                <a:latin typeface="Courier" charset="0"/>
                <a:ea typeface="Courier" charset="0"/>
                <a:cs typeface="Courier" charset="0"/>
              </a:rPr>
              <a:t>Color.BLUE</a:t>
            </a:r>
            <a:r>
              <a:rPr lang="en-US" sz="4100" b="1" dirty="0">
                <a:latin typeface="Courier" charset="0"/>
                <a:ea typeface="Courier" charset="0"/>
                <a:cs typeface="Courier" charset="0"/>
              </a:rPr>
              <a:t>);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mr-IN" sz="3800" dirty="0"/>
              <a:t>…</a:t>
            </a:r>
            <a:r>
              <a:rPr lang="en-US" sz="3800" dirty="0"/>
              <a:t>so rect2 was born!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969" y="4199138"/>
            <a:ext cx="2684025" cy="2658862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305917" y="4437145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 err="1">
                <a:solidFill>
                  <a:srgbClr val="FF0000"/>
                </a:solidFill>
              </a:rPr>
              <a:t>rect</a:t>
            </a:r>
            <a:endParaRPr lang="en-US" sz="3400" b="1" dirty="0">
              <a:solidFill>
                <a:srgbClr val="FF00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219187" y="5057104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See location 5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3212" y="4199138"/>
            <a:ext cx="2684025" cy="265886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656114" y="4401633"/>
            <a:ext cx="1188566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>
                <a:solidFill>
                  <a:srgbClr val="FF0000"/>
                </a:solidFill>
              </a:rPr>
              <a:t>rect2</a:t>
            </a:r>
            <a:endParaRPr lang="en-US" sz="3400" b="1" dirty="0">
              <a:solidFill>
                <a:srgbClr val="FF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711430" y="5057104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See location 5</a:t>
            </a:r>
          </a:p>
        </p:txBody>
      </p:sp>
      <p:sp>
        <p:nvSpPr>
          <p:cNvPr id="13" name="Oval Callout 12"/>
          <p:cNvSpPr/>
          <p:nvPr/>
        </p:nvSpPr>
        <p:spPr>
          <a:xfrm>
            <a:off x="0" y="1008144"/>
            <a:ext cx="4522603" cy="1581592"/>
          </a:xfrm>
          <a:prstGeom prst="wedgeEllipseCallout">
            <a:avLst>
              <a:gd name="adj1" fmla="val -48768"/>
              <a:gd name="adj2" fmla="val 832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>
                <a:solidFill>
                  <a:sysClr val="windowText" lastClr="000000"/>
                </a:solidFill>
              </a:rPr>
              <a:t>But let’s make this one BLUE.</a:t>
            </a:r>
          </a:p>
        </p:txBody>
      </p:sp>
    </p:spTree>
    <p:extLst>
      <p:ext uri="{BB962C8B-B14F-4D97-AF65-F5344CB8AC3E}">
        <p14:creationId xmlns:p14="http://schemas.microsoft.com/office/powerpoint/2010/main" val="51608212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mr-IN" sz="3600" dirty="0"/>
              <a:t>…</a:t>
            </a:r>
            <a:r>
              <a:rPr lang="en-US" sz="3600" dirty="0"/>
              <a:t>so they went to location 5 and changed the color to blue.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9420" y="2201662"/>
            <a:ext cx="6563850" cy="415368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 rot="19851626">
            <a:off x="4650526" y="4672379"/>
            <a:ext cx="2121327" cy="648183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>
                <a:solidFill>
                  <a:srgbClr val="00B050"/>
                </a:solidFill>
              </a:rPr>
              <a:t>Location 5</a:t>
            </a:r>
            <a:endParaRPr lang="en-US" sz="2600" b="1" dirty="0">
              <a:solidFill>
                <a:srgbClr val="00B05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91270" y="2112886"/>
            <a:ext cx="2121327" cy="2084033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600" b="1" dirty="0">
                <a:solidFill>
                  <a:schemeClr val="bg1">
                    <a:lumMod val="75000"/>
                  </a:schemeClr>
                </a:solidFill>
              </a:rPr>
              <a:t>x = 0, y = 0</a:t>
            </a:r>
          </a:p>
          <a:p>
            <a:r>
              <a:rPr lang="en-US" sz="2600" b="1" dirty="0">
                <a:solidFill>
                  <a:schemeClr val="bg1">
                    <a:lumMod val="75000"/>
                  </a:schemeClr>
                </a:solidFill>
              </a:rPr>
              <a:t>width = 50</a:t>
            </a:r>
          </a:p>
          <a:p>
            <a:r>
              <a:rPr lang="en-US" sz="2600" b="1" dirty="0">
                <a:solidFill>
                  <a:schemeClr val="bg1">
                    <a:lumMod val="75000"/>
                  </a:schemeClr>
                </a:solidFill>
              </a:rPr>
              <a:t>height = 50</a:t>
            </a:r>
          </a:p>
          <a:p>
            <a:r>
              <a:rPr lang="en-US" sz="2600" b="1" dirty="0">
                <a:solidFill>
                  <a:srgbClr val="FF0000"/>
                </a:solidFill>
              </a:rPr>
              <a:t>Color = BLUE</a:t>
            </a:r>
          </a:p>
          <a:p>
            <a:r>
              <a:rPr lang="en-US" sz="2600" b="1" dirty="0">
                <a:solidFill>
                  <a:schemeClr val="bg1">
                    <a:lumMod val="75000"/>
                  </a:schemeClr>
                </a:solidFill>
              </a:rPr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125237557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5181600"/>
          </a:xfrm>
        </p:spPr>
        <p:txBody>
          <a:bodyPr/>
          <a:lstStyle/>
          <a:p>
            <a:pPr marL="0" indent="0">
              <a:buNone/>
            </a:pPr>
            <a:endParaRPr lang="en-US" sz="4100" b="1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endParaRPr lang="en-US" sz="4100" b="1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4100" b="1" dirty="0" err="1">
                <a:latin typeface="Courier" charset="0"/>
                <a:ea typeface="Courier" charset="0"/>
                <a:cs typeface="Courier" charset="0"/>
              </a:rPr>
              <a:t>GRect</a:t>
            </a:r>
            <a:r>
              <a:rPr lang="en-US" sz="4100" b="1" dirty="0">
                <a:latin typeface="Courier" charset="0"/>
                <a:ea typeface="Courier" charset="0"/>
                <a:cs typeface="Courier" charset="0"/>
              </a:rPr>
              <a:t> rect2 = </a:t>
            </a:r>
            <a:r>
              <a:rPr lang="en-US" sz="4100" b="1" dirty="0" err="1">
                <a:latin typeface="Courier" charset="0"/>
                <a:ea typeface="Courier" charset="0"/>
                <a:cs typeface="Courier" charset="0"/>
              </a:rPr>
              <a:t>rect</a:t>
            </a:r>
            <a:r>
              <a:rPr lang="en-US" sz="4100" b="1" dirty="0"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pPr marL="0" indent="0">
              <a:buNone/>
            </a:pPr>
            <a:r>
              <a:rPr lang="en-US" sz="4100" b="1" dirty="0">
                <a:latin typeface="Courier" charset="0"/>
                <a:ea typeface="Courier" charset="0"/>
                <a:cs typeface="Courier" charset="0"/>
              </a:rPr>
              <a:t>rect2.setColor(</a:t>
            </a:r>
            <a:r>
              <a:rPr lang="en-US" sz="4100" b="1" dirty="0" err="1">
                <a:latin typeface="Courier" charset="0"/>
                <a:ea typeface="Courier" charset="0"/>
                <a:cs typeface="Courier" charset="0"/>
              </a:rPr>
              <a:t>Color.BLUE</a:t>
            </a:r>
            <a:r>
              <a:rPr lang="en-US" sz="4100" b="1" dirty="0">
                <a:latin typeface="Courier" charset="0"/>
                <a:ea typeface="Courier" charset="0"/>
                <a:cs typeface="Courier" charset="0"/>
              </a:rPr>
              <a:t>);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/>
              <a:t>But something went wrong</a:t>
            </a:r>
            <a:r>
              <a:rPr lang="mr-IN" sz="3800" dirty="0"/>
              <a:t>…</a:t>
            </a:r>
            <a:endParaRPr lang="en-US" sz="3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969" y="4199138"/>
            <a:ext cx="2684025" cy="2658862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305917" y="4437145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 err="1">
                <a:solidFill>
                  <a:srgbClr val="FF0000"/>
                </a:solidFill>
              </a:rPr>
              <a:t>rect</a:t>
            </a:r>
            <a:endParaRPr lang="en-US" sz="3400" b="1" dirty="0">
              <a:solidFill>
                <a:srgbClr val="FF00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219187" y="5057104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See location 5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3212" y="4199138"/>
            <a:ext cx="2684025" cy="265886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656114" y="4401633"/>
            <a:ext cx="1188566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>
                <a:solidFill>
                  <a:srgbClr val="FF0000"/>
                </a:solidFill>
              </a:rPr>
              <a:t>rect2</a:t>
            </a:r>
            <a:endParaRPr lang="en-US" sz="3400" b="1" dirty="0">
              <a:solidFill>
                <a:srgbClr val="FF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711430" y="5057104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See location 5</a:t>
            </a:r>
          </a:p>
        </p:txBody>
      </p:sp>
      <p:sp>
        <p:nvSpPr>
          <p:cNvPr id="14" name="Oval Callout 13"/>
          <p:cNvSpPr/>
          <p:nvPr/>
        </p:nvSpPr>
        <p:spPr>
          <a:xfrm>
            <a:off x="3450128" y="1295400"/>
            <a:ext cx="4522603" cy="1581592"/>
          </a:xfrm>
          <a:prstGeom prst="wedgeEllipseCallout">
            <a:avLst>
              <a:gd name="adj1" fmla="val 15616"/>
              <a:gd name="adj2" fmla="val 15003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>
                <a:solidFill>
                  <a:sysClr val="windowText" lastClr="000000"/>
                </a:solidFill>
              </a:rPr>
              <a:t>Cool, I’m blue!</a:t>
            </a:r>
          </a:p>
        </p:txBody>
      </p:sp>
    </p:spTree>
    <p:extLst>
      <p:ext uri="{BB962C8B-B14F-4D97-AF65-F5344CB8AC3E}">
        <p14:creationId xmlns:p14="http://schemas.microsoft.com/office/powerpoint/2010/main" val="113852455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5181600"/>
          </a:xfrm>
        </p:spPr>
        <p:txBody>
          <a:bodyPr/>
          <a:lstStyle/>
          <a:p>
            <a:pPr marL="0" indent="0">
              <a:buNone/>
            </a:pPr>
            <a:endParaRPr lang="en-US" sz="4100" b="1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endParaRPr lang="en-US" sz="4100" b="1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4100" b="1" dirty="0" err="1">
                <a:latin typeface="Courier" charset="0"/>
                <a:ea typeface="Courier" charset="0"/>
                <a:cs typeface="Courier" charset="0"/>
              </a:rPr>
              <a:t>GRect</a:t>
            </a:r>
            <a:r>
              <a:rPr lang="en-US" sz="4100" b="1" dirty="0">
                <a:latin typeface="Courier" charset="0"/>
                <a:ea typeface="Courier" charset="0"/>
                <a:cs typeface="Courier" charset="0"/>
              </a:rPr>
              <a:t> rect2 = </a:t>
            </a:r>
            <a:r>
              <a:rPr lang="en-US" sz="4100" b="1" dirty="0" err="1">
                <a:latin typeface="Courier" charset="0"/>
                <a:ea typeface="Courier" charset="0"/>
                <a:cs typeface="Courier" charset="0"/>
              </a:rPr>
              <a:t>rect</a:t>
            </a:r>
            <a:r>
              <a:rPr lang="en-US" sz="4100" b="1" dirty="0"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pPr marL="0" indent="0">
              <a:buNone/>
            </a:pPr>
            <a:r>
              <a:rPr lang="en-US" sz="4100" b="1" dirty="0">
                <a:latin typeface="Courier" charset="0"/>
                <a:ea typeface="Courier" charset="0"/>
                <a:cs typeface="Courier" charset="0"/>
              </a:rPr>
              <a:t>rect2.setColor(</a:t>
            </a:r>
            <a:r>
              <a:rPr lang="en-US" sz="4100" b="1" dirty="0" err="1">
                <a:latin typeface="Courier" charset="0"/>
                <a:ea typeface="Courier" charset="0"/>
                <a:cs typeface="Courier" charset="0"/>
              </a:rPr>
              <a:t>Color.BLUE</a:t>
            </a:r>
            <a:r>
              <a:rPr lang="en-US" sz="4100" b="1" dirty="0">
                <a:latin typeface="Courier" charset="0"/>
                <a:ea typeface="Courier" charset="0"/>
                <a:cs typeface="Courier" charset="0"/>
              </a:rPr>
              <a:t>);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/>
              <a:t>But something went wrong</a:t>
            </a:r>
            <a:r>
              <a:rPr lang="mr-IN" sz="3800" dirty="0"/>
              <a:t>…</a:t>
            </a:r>
            <a:endParaRPr lang="en-US" sz="3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969" y="4199138"/>
            <a:ext cx="2684025" cy="2658862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305917" y="4437145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 err="1">
                <a:solidFill>
                  <a:srgbClr val="FF0000"/>
                </a:solidFill>
              </a:rPr>
              <a:t>rect</a:t>
            </a:r>
            <a:endParaRPr lang="en-US" sz="3400" b="1" dirty="0">
              <a:solidFill>
                <a:srgbClr val="FF00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219187" y="5057104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See location 5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3212" y="4199138"/>
            <a:ext cx="2684025" cy="265886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656114" y="4401633"/>
            <a:ext cx="1188566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>
                <a:solidFill>
                  <a:srgbClr val="FF0000"/>
                </a:solidFill>
              </a:rPr>
              <a:t>rect2</a:t>
            </a:r>
            <a:endParaRPr lang="en-US" sz="3400" b="1" dirty="0">
              <a:solidFill>
                <a:srgbClr val="FF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711430" y="5057104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See location 5</a:t>
            </a:r>
          </a:p>
        </p:txBody>
      </p:sp>
      <p:sp>
        <p:nvSpPr>
          <p:cNvPr id="14" name="Oval Callout 13"/>
          <p:cNvSpPr/>
          <p:nvPr/>
        </p:nvSpPr>
        <p:spPr>
          <a:xfrm>
            <a:off x="2305917" y="2267040"/>
            <a:ext cx="2859160" cy="1292905"/>
          </a:xfrm>
          <a:prstGeom prst="wedgeEllipseCallout">
            <a:avLst>
              <a:gd name="adj1" fmla="val -36795"/>
              <a:gd name="adj2" fmla="val 12589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>
                <a:solidFill>
                  <a:sysClr val="windowText" lastClr="000000"/>
                </a:solidFill>
              </a:rPr>
              <a:t>Hey, why am I blue TOO?</a:t>
            </a:r>
            <a:endParaRPr lang="en-US" sz="26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58122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5181600"/>
          </a:xfrm>
        </p:spPr>
        <p:txBody>
          <a:bodyPr/>
          <a:lstStyle/>
          <a:p>
            <a:pPr marL="0" indent="0">
              <a:buNone/>
            </a:pPr>
            <a:endParaRPr lang="en-US" sz="4100" b="1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endParaRPr lang="en-US" sz="4100" b="1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4100" b="1" dirty="0" err="1">
                <a:latin typeface="Courier" charset="0"/>
                <a:ea typeface="Courier" charset="0"/>
                <a:cs typeface="Courier" charset="0"/>
              </a:rPr>
              <a:t>GRect</a:t>
            </a:r>
            <a:r>
              <a:rPr lang="en-US" sz="4100" b="1" dirty="0">
                <a:latin typeface="Courier" charset="0"/>
                <a:ea typeface="Courier" charset="0"/>
                <a:cs typeface="Courier" charset="0"/>
              </a:rPr>
              <a:t> rect2 = </a:t>
            </a:r>
            <a:r>
              <a:rPr lang="en-US" sz="4100" b="1" dirty="0" err="1">
                <a:latin typeface="Courier" charset="0"/>
                <a:ea typeface="Courier" charset="0"/>
                <a:cs typeface="Courier" charset="0"/>
              </a:rPr>
              <a:t>rect</a:t>
            </a:r>
            <a:r>
              <a:rPr lang="en-US" sz="4100" b="1" dirty="0"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pPr marL="0" indent="0">
              <a:buNone/>
            </a:pPr>
            <a:r>
              <a:rPr lang="en-US" sz="4100" b="1" dirty="0">
                <a:latin typeface="Courier" charset="0"/>
                <a:ea typeface="Courier" charset="0"/>
                <a:cs typeface="Courier" charset="0"/>
              </a:rPr>
              <a:t>rect2.setColor(</a:t>
            </a:r>
            <a:r>
              <a:rPr lang="en-US" sz="4100" b="1" dirty="0" err="1">
                <a:latin typeface="Courier" charset="0"/>
                <a:ea typeface="Courier" charset="0"/>
                <a:cs typeface="Courier" charset="0"/>
              </a:rPr>
              <a:t>Color.BLUE</a:t>
            </a:r>
            <a:r>
              <a:rPr lang="en-US" sz="4100" b="1" dirty="0">
                <a:latin typeface="Courier" charset="0"/>
                <a:ea typeface="Courier" charset="0"/>
                <a:cs typeface="Courier" charset="0"/>
              </a:rPr>
              <a:t>);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/>
              <a:t>But something went wrong</a:t>
            </a:r>
            <a:r>
              <a:rPr lang="mr-IN" sz="3800" dirty="0"/>
              <a:t>…</a:t>
            </a:r>
            <a:endParaRPr lang="en-US" sz="3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969" y="4199138"/>
            <a:ext cx="2684025" cy="2658862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305917" y="4437145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 err="1">
                <a:solidFill>
                  <a:srgbClr val="FF0000"/>
                </a:solidFill>
              </a:rPr>
              <a:t>rect</a:t>
            </a:r>
            <a:endParaRPr lang="en-US" sz="3400" b="1" dirty="0">
              <a:solidFill>
                <a:srgbClr val="FF00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219187" y="5057104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See location 5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3212" y="4199138"/>
            <a:ext cx="2684025" cy="265886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656114" y="4401633"/>
            <a:ext cx="1188566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>
                <a:solidFill>
                  <a:srgbClr val="FF0000"/>
                </a:solidFill>
              </a:rPr>
              <a:t>rect2</a:t>
            </a:r>
            <a:endParaRPr lang="en-US" sz="3400" b="1" dirty="0">
              <a:solidFill>
                <a:srgbClr val="FF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711430" y="5057104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See location 5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185793" y="1143000"/>
            <a:ext cx="6772413" cy="1754326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0070C0"/>
                </a:solidFill>
              </a:rPr>
              <a:t>You see, when you set one variable equal to another, the value </a:t>
            </a:r>
            <a:r>
              <a:rPr lang="en-US" sz="3600" i="1" dirty="0">
                <a:solidFill>
                  <a:srgbClr val="0070C0"/>
                </a:solidFill>
              </a:rPr>
              <a:t>in its box</a:t>
            </a:r>
            <a:r>
              <a:rPr lang="en-US" sz="3600" dirty="0">
                <a:solidFill>
                  <a:srgbClr val="0070C0"/>
                </a:solidFill>
              </a:rPr>
              <a:t> is copied over.</a:t>
            </a:r>
            <a:endParaRPr lang="en-US" sz="3600" i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55509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5181600"/>
          </a:xfrm>
        </p:spPr>
        <p:txBody>
          <a:bodyPr/>
          <a:lstStyle/>
          <a:p>
            <a:pPr marL="0" indent="0">
              <a:buNone/>
            </a:pPr>
            <a:endParaRPr lang="en-US" sz="4100" b="1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endParaRPr lang="en-US" sz="4100" b="1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4100" b="1" dirty="0" err="1">
                <a:latin typeface="Courier" charset="0"/>
                <a:ea typeface="Courier" charset="0"/>
                <a:cs typeface="Courier" charset="0"/>
              </a:rPr>
              <a:t>GRect</a:t>
            </a:r>
            <a:r>
              <a:rPr lang="en-US" sz="4100" b="1" dirty="0">
                <a:latin typeface="Courier" charset="0"/>
                <a:ea typeface="Courier" charset="0"/>
                <a:cs typeface="Courier" charset="0"/>
              </a:rPr>
              <a:t> rect2 = </a:t>
            </a:r>
            <a:r>
              <a:rPr lang="en-US" sz="4100" b="1" dirty="0" err="1">
                <a:latin typeface="Courier" charset="0"/>
                <a:ea typeface="Courier" charset="0"/>
                <a:cs typeface="Courier" charset="0"/>
              </a:rPr>
              <a:t>rect</a:t>
            </a:r>
            <a:r>
              <a:rPr lang="en-US" sz="4100" b="1" dirty="0"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pPr marL="0" indent="0">
              <a:buNone/>
            </a:pPr>
            <a:r>
              <a:rPr lang="en-US" sz="4100" b="1" dirty="0">
                <a:latin typeface="Courier" charset="0"/>
                <a:ea typeface="Courier" charset="0"/>
                <a:cs typeface="Courier" charset="0"/>
              </a:rPr>
              <a:t>rect2.setColor(</a:t>
            </a:r>
            <a:r>
              <a:rPr lang="en-US" sz="4100" b="1" dirty="0" err="1">
                <a:latin typeface="Courier" charset="0"/>
                <a:ea typeface="Courier" charset="0"/>
                <a:cs typeface="Courier" charset="0"/>
              </a:rPr>
              <a:t>Color.BLUE</a:t>
            </a:r>
            <a:r>
              <a:rPr lang="en-US" sz="4100" b="1" dirty="0">
                <a:latin typeface="Courier" charset="0"/>
                <a:ea typeface="Courier" charset="0"/>
                <a:cs typeface="Courier" charset="0"/>
              </a:rPr>
              <a:t>);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/>
              <a:t>But something went wrong</a:t>
            </a:r>
            <a:r>
              <a:rPr lang="mr-IN" sz="3800" dirty="0"/>
              <a:t>…</a:t>
            </a:r>
            <a:endParaRPr lang="en-US" sz="3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969" y="4199138"/>
            <a:ext cx="2684025" cy="2658862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305917" y="4437145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 err="1">
                <a:solidFill>
                  <a:srgbClr val="FF0000"/>
                </a:solidFill>
              </a:rPr>
              <a:t>rect</a:t>
            </a:r>
            <a:endParaRPr lang="en-US" sz="3400" b="1" dirty="0">
              <a:solidFill>
                <a:srgbClr val="FF00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219187" y="5057104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See location 5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3212" y="4199138"/>
            <a:ext cx="2684025" cy="265886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656114" y="4401633"/>
            <a:ext cx="1188566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>
                <a:solidFill>
                  <a:srgbClr val="FF0000"/>
                </a:solidFill>
              </a:rPr>
              <a:t>rect2</a:t>
            </a:r>
            <a:endParaRPr lang="en-US" sz="3400" b="1" dirty="0">
              <a:solidFill>
                <a:srgbClr val="FF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711430" y="5057104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See location 5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185793" y="1491449"/>
            <a:ext cx="6772413" cy="1200329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0070C0"/>
                </a:solidFill>
              </a:rPr>
              <a:t>For primitive variables, this just means we copy their value.</a:t>
            </a:r>
            <a:endParaRPr lang="en-US" sz="3600" i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61897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8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 err="1"/>
              <a:t>MouseEvent</a:t>
            </a:r>
            <a:r>
              <a:rPr lang="en-US" altLang="x-none" dirty="0"/>
              <a:t> Objects</a:t>
            </a:r>
          </a:p>
        </p:txBody>
      </p:sp>
      <p:sp>
        <p:nvSpPr>
          <p:cNvPr id="12328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x-none" sz="2800" dirty="0"/>
          </a:p>
          <a:p>
            <a:r>
              <a:rPr lang="en-US" altLang="x-none" sz="2800" dirty="0"/>
              <a:t>A </a:t>
            </a:r>
            <a:r>
              <a:rPr lang="en-US" altLang="x-none" sz="2800" dirty="0" err="1">
                <a:latin typeface="Consolas" charset="0"/>
              </a:rPr>
              <a:t>MouseEvent</a:t>
            </a:r>
            <a:r>
              <a:rPr lang="en-US" altLang="x-none" sz="2800" dirty="0"/>
              <a:t> contains information about the event that just occurred:</a:t>
            </a:r>
          </a:p>
          <a:p>
            <a:pPr lvl="1">
              <a:buFontTx/>
              <a:buNone/>
            </a:pPr>
            <a:endParaRPr lang="en-US" altLang="x-none" sz="2800" dirty="0"/>
          </a:p>
          <a:p>
            <a:pPr lvl="1">
              <a:buFontTx/>
              <a:buNone/>
            </a:pPr>
            <a:endParaRPr lang="en-US" altLang="x-none" sz="2800" dirty="0"/>
          </a:p>
          <a:p>
            <a:pPr lvl="1">
              <a:buFontTx/>
              <a:buNone/>
            </a:pPr>
            <a:endParaRPr lang="en-US" altLang="x-none" sz="2800" dirty="0"/>
          </a:p>
          <a:p>
            <a:pPr lvl="1">
              <a:buFontTx/>
              <a:buNone/>
            </a:pPr>
            <a:endParaRPr lang="en-US" altLang="x-none" sz="2800" dirty="0"/>
          </a:p>
        </p:txBody>
      </p:sp>
      <p:graphicFrame>
        <p:nvGraphicFramePr>
          <p:cNvPr id="1232929" name="Group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2735671"/>
              </p:ext>
            </p:extLst>
          </p:nvPr>
        </p:nvGraphicFramePr>
        <p:xfrm>
          <a:off x="533400" y="3337560"/>
          <a:ext cx="8077200" cy="1097280"/>
        </p:xfrm>
        <a:graphic>
          <a:graphicData uri="http://schemas.openxmlformats.org/drawingml/2006/table">
            <a:tbl>
              <a:tblPr/>
              <a:tblGrid>
                <a:gridCol w="2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15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74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Method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Description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40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e</a:t>
                      </a:r>
                      <a:r>
                        <a:rPr kumimoji="0" lang="en-US" altLang="x-none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.getX</a:t>
                      </a: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()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the </a:t>
                      </a:r>
                      <a:r>
                        <a:rPr kumimoji="0" lang="en-US" altLang="x-none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x</a:t>
                      </a: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-coordinate of mouse cursor in the window</a:t>
                      </a:r>
                      <a:endParaRPr kumimoji="0" lang="en-US" altLang="x-none" sz="2000" b="0" i="1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40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e</a:t>
                      </a:r>
                      <a:r>
                        <a:rPr kumimoji="0" lang="en-US" altLang="x-none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.getY</a:t>
                      </a: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()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the </a:t>
                      </a: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y</a:t>
                      </a: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-coordinate of mouse cursor in the window</a:t>
                      </a:r>
                      <a:endParaRPr kumimoji="0" lang="en-US" altLang="x-none" sz="2000" b="0" i="1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9237592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5181600"/>
          </a:xfrm>
        </p:spPr>
        <p:txBody>
          <a:bodyPr/>
          <a:lstStyle/>
          <a:p>
            <a:pPr marL="0" indent="0">
              <a:buNone/>
            </a:pPr>
            <a:endParaRPr lang="en-US" sz="4100" b="1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endParaRPr lang="en-US" sz="4100" b="1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4100" b="1" dirty="0" err="1">
                <a:latin typeface="Courier" charset="0"/>
                <a:ea typeface="Courier" charset="0"/>
                <a:cs typeface="Courier" charset="0"/>
              </a:rPr>
              <a:t>GRect</a:t>
            </a:r>
            <a:r>
              <a:rPr lang="en-US" sz="4100" b="1" dirty="0">
                <a:latin typeface="Courier" charset="0"/>
                <a:ea typeface="Courier" charset="0"/>
                <a:cs typeface="Courier" charset="0"/>
              </a:rPr>
              <a:t> rect2 = </a:t>
            </a:r>
            <a:r>
              <a:rPr lang="en-US" sz="4100" b="1" dirty="0" err="1">
                <a:latin typeface="Courier" charset="0"/>
                <a:ea typeface="Courier" charset="0"/>
                <a:cs typeface="Courier" charset="0"/>
              </a:rPr>
              <a:t>rect</a:t>
            </a:r>
            <a:r>
              <a:rPr lang="en-US" sz="4100" b="1" dirty="0"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pPr marL="0" indent="0">
              <a:buNone/>
            </a:pPr>
            <a:r>
              <a:rPr lang="en-US" sz="4100" b="1" dirty="0">
                <a:latin typeface="Courier" charset="0"/>
                <a:ea typeface="Courier" charset="0"/>
                <a:cs typeface="Courier" charset="0"/>
              </a:rPr>
              <a:t>rect2.setColor(</a:t>
            </a:r>
            <a:r>
              <a:rPr lang="en-US" sz="4100" b="1" dirty="0" err="1">
                <a:latin typeface="Courier" charset="0"/>
                <a:ea typeface="Courier" charset="0"/>
                <a:cs typeface="Courier" charset="0"/>
              </a:rPr>
              <a:t>Color.BLUE</a:t>
            </a:r>
            <a:r>
              <a:rPr lang="en-US" sz="4100" b="1" dirty="0">
                <a:latin typeface="Courier" charset="0"/>
                <a:ea typeface="Courier" charset="0"/>
                <a:cs typeface="Courier" charset="0"/>
              </a:rPr>
              <a:t>);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/>
              <a:t>But something went wrong</a:t>
            </a:r>
            <a:r>
              <a:rPr lang="mr-IN" sz="3800" dirty="0"/>
              <a:t>…</a:t>
            </a:r>
            <a:endParaRPr lang="en-US" sz="3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969" y="4199138"/>
            <a:ext cx="2684025" cy="2658862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305917" y="4437145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 err="1">
                <a:solidFill>
                  <a:srgbClr val="FF0000"/>
                </a:solidFill>
              </a:rPr>
              <a:t>rect</a:t>
            </a:r>
            <a:endParaRPr lang="en-US" sz="3400" b="1" dirty="0">
              <a:solidFill>
                <a:srgbClr val="FF00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219187" y="5057104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See location 5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3212" y="4199138"/>
            <a:ext cx="2684025" cy="265886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656114" y="4401633"/>
            <a:ext cx="1188566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>
                <a:solidFill>
                  <a:srgbClr val="FF0000"/>
                </a:solidFill>
              </a:rPr>
              <a:t>rect2</a:t>
            </a:r>
            <a:endParaRPr lang="en-US" sz="3400" b="1" dirty="0">
              <a:solidFill>
                <a:srgbClr val="FF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711430" y="5057104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See location 5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185793" y="1491449"/>
            <a:ext cx="6772413" cy="1200329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0070C0"/>
                </a:solidFill>
              </a:rPr>
              <a:t>But for objects, we copy its </a:t>
            </a:r>
            <a:r>
              <a:rPr lang="en-US" sz="3600" i="1" dirty="0">
                <a:solidFill>
                  <a:srgbClr val="0070C0"/>
                </a:solidFill>
              </a:rPr>
              <a:t>location</a:t>
            </a:r>
            <a:r>
              <a:rPr lang="en-US" sz="3600" dirty="0">
                <a:solidFill>
                  <a:srgbClr val="0070C0"/>
                </a:solidFill>
              </a:rPr>
              <a:t> instead.</a:t>
            </a:r>
            <a:endParaRPr lang="en-US" sz="3600" i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605385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5181600"/>
          </a:xfrm>
        </p:spPr>
        <p:txBody>
          <a:bodyPr/>
          <a:lstStyle/>
          <a:p>
            <a:pPr marL="0" indent="0">
              <a:buNone/>
            </a:pPr>
            <a:endParaRPr lang="en-US" sz="4100" b="1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endParaRPr lang="en-US" sz="4100" b="1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4100" b="1" dirty="0" err="1">
                <a:latin typeface="Courier" charset="0"/>
                <a:ea typeface="Courier" charset="0"/>
                <a:cs typeface="Courier" charset="0"/>
              </a:rPr>
              <a:t>GRect</a:t>
            </a:r>
            <a:r>
              <a:rPr lang="en-US" sz="4100" b="1" dirty="0">
                <a:latin typeface="Courier" charset="0"/>
                <a:ea typeface="Courier" charset="0"/>
                <a:cs typeface="Courier" charset="0"/>
              </a:rPr>
              <a:t> rect2 = </a:t>
            </a:r>
            <a:r>
              <a:rPr lang="en-US" sz="4100" b="1" dirty="0" err="1">
                <a:latin typeface="Courier" charset="0"/>
                <a:ea typeface="Courier" charset="0"/>
                <a:cs typeface="Courier" charset="0"/>
              </a:rPr>
              <a:t>rect</a:t>
            </a:r>
            <a:r>
              <a:rPr lang="en-US" sz="4100" b="1" dirty="0"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pPr marL="0" indent="0">
              <a:buNone/>
            </a:pPr>
            <a:r>
              <a:rPr lang="en-US" sz="4100" b="1" dirty="0">
                <a:latin typeface="Courier" charset="0"/>
                <a:ea typeface="Courier" charset="0"/>
                <a:cs typeface="Courier" charset="0"/>
              </a:rPr>
              <a:t>rect2.setColor(</a:t>
            </a:r>
            <a:r>
              <a:rPr lang="en-US" sz="4100" b="1" dirty="0" err="1">
                <a:latin typeface="Courier" charset="0"/>
                <a:ea typeface="Courier" charset="0"/>
                <a:cs typeface="Courier" charset="0"/>
              </a:rPr>
              <a:t>Color.BLUE</a:t>
            </a:r>
            <a:r>
              <a:rPr lang="en-US" sz="4100" b="1" dirty="0">
                <a:latin typeface="Courier" charset="0"/>
                <a:ea typeface="Courier" charset="0"/>
                <a:cs typeface="Courier" charset="0"/>
              </a:rPr>
              <a:t>);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/>
              <a:t>But something went wrong</a:t>
            </a:r>
            <a:r>
              <a:rPr lang="mr-IN" sz="3800" dirty="0"/>
              <a:t>…</a:t>
            </a:r>
            <a:endParaRPr lang="en-US" sz="3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969" y="4199138"/>
            <a:ext cx="2684025" cy="2658862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305917" y="4437145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 err="1">
                <a:solidFill>
                  <a:srgbClr val="FF0000"/>
                </a:solidFill>
              </a:rPr>
              <a:t>rect</a:t>
            </a:r>
            <a:endParaRPr lang="en-US" sz="3400" b="1" dirty="0">
              <a:solidFill>
                <a:srgbClr val="FF00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219187" y="5057104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See location 5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3212" y="4199138"/>
            <a:ext cx="2684025" cy="265886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656114" y="4401633"/>
            <a:ext cx="1188566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>
                <a:solidFill>
                  <a:srgbClr val="FF0000"/>
                </a:solidFill>
              </a:rPr>
              <a:t>rect2</a:t>
            </a:r>
            <a:endParaRPr lang="en-US" sz="3400" b="1" dirty="0">
              <a:solidFill>
                <a:srgbClr val="FF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711430" y="5057104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See location 5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185793" y="1198485"/>
            <a:ext cx="6772413" cy="1754326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0070C0"/>
                </a:solidFill>
              </a:rPr>
              <a:t>Therefore, both </a:t>
            </a:r>
            <a:r>
              <a:rPr lang="en-US" sz="3600" dirty="0" err="1">
                <a:solidFill>
                  <a:srgbClr val="0070C0"/>
                </a:solidFill>
              </a:rPr>
              <a:t>rect</a:t>
            </a:r>
            <a:r>
              <a:rPr lang="en-US" sz="3600" dirty="0">
                <a:solidFill>
                  <a:srgbClr val="0070C0"/>
                </a:solidFill>
              </a:rPr>
              <a:t> and rect2 think their information is at location 5.</a:t>
            </a:r>
            <a:endParaRPr lang="en-US" sz="3600" i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080973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5181600"/>
          </a:xfrm>
        </p:spPr>
        <p:txBody>
          <a:bodyPr/>
          <a:lstStyle/>
          <a:p>
            <a:pPr marL="0" indent="0">
              <a:buNone/>
            </a:pPr>
            <a:endParaRPr lang="en-US" sz="4100" b="1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endParaRPr lang="en-US" sz="4100" b="1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4100" b="1" dirty="0" err="1">
                <a:latin typeface="Courier" charset="0"/>
                <a:ea typeface="Courier" charset="0"/>
                <a:cs typeface="Courier" charset="0"/>
              </a:rPr>
              <a:t>GRect</a:t>
            </a:r>
            <a:r>
              <a:rPr lang="en-US" sz="4100" b="1" dirty="0">
                <a:latin typeface="Courier" charset="0"/>
                <a:ea typeface="Courier" charset="0"/>
                <a:cs typeface="Courier" charset="0"/>
              </a:rPr>
              <a:t> rect2 = </a:t>
            </a:r>
            <a:r>
              <a:rPr lang="en-US" sz="4100" b="1" dirty="0" err="1">
                <a:latin typeface="Courier" charset="0"/>
                <a:ea typeface="Courier" charset="0"/>
                <a:cs typeface="Courier" charset="0"/>
              </a:rPr>
              <a:t>rect</a:t>
            </a:r>
            <a:r>
              <a:rPr lang="en-US" sz="4100" b="1" dirty="0"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pPr marL="0" indent="0">
              <a:buNone/>
            </a:pPr>
            <a:r>
              <a:rPr lang="en-US" sz="4100" b="1" dirty="0">
                <a:latin typeface="Courier" charset="0"/>
                <a:ea typeface="Courier" charset="0"/>
                <a:cs typeface="Courier" charset="0"/>
              </a:rPr>
              <a:t>rect2.setColor(</a:t>
            </a:r>
            <a:r>
              <a:rPr lang="en-US" sz="4100" b="1" dirty="0" err="1">
                <a:latin typeface="Courier" charset="0"/>
                <a:ea typeface="Courier" charset="0"/>
                <a:cs typeface="Courier" charset="0"/>
              </a:rPr>
              <a:t>Color.BLUE</a:t>
            </a:r>
            <a:r>
              <a:rPr lang="en-US" sz="4100" b="1" dirty="0">
                <a:latin typeface="Courier" charset="0"/>
                <a:ea typeface="Courier" charset="0"/>
                <a:cs typeface="Courier" charset="0"/>
              </a:rPr>
              <a:t>);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/>
              <a:t>But something went wrong</a:t>
            </a:r>
            <a:r>
              <a:rPr lang="mr-IN" sz="3800" dirty="0"/>
              <a:t>…</a:t>
            </a:r>
            <a:endParaRPr lang="en-US" sz="3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969" y="4199138"/>
            <a:ext cx="2684025" cy="2658862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305917" y="4437145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 err="1">
                <a:solidFill>
                  <a:srgbClr val="FF0000"/>
                </a:solidFill>
              </a:rPr>
              <a:t>rect</a:t>
            </a:r>
            <a:endParaRPr lang="en-US" sz="3400" b="1" dirty="0">
              <a:solidFill>
                <a:srgbClr val="FF00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219187" y="5057104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See location 5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3212" y="4199138"/>
            <a:ext cx="2684025" cy="265886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656114" y="4401633"/>
            <a:ext cx="1188566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>
                <a:solidFill>
                  <a:srgbClr val="FF0000"/>
                </a:solidFill>
              </a:rPr>
              <a:t>rect2</a:t>
            </a:r>
            <a:endParaRPr lang="en-US" sz="3400" b="1" dirty="0">
              <a:solidFill>
                <a:srgbClr val="FF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711430" y="5057104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See location 5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21943" y="1173650"/>
            <a:ext cx="8575828" cy="1754326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0070C0"/>
                </a:solidFill>
              </a:rPr>
              <a:t>When you change information for an object, you go to its location first, and then update </a:t>
            </a:r>
            <a:r>
              <a:rPr lang="en-US" sz="3600">
                <a:solidFill>
                  <a:srgbClr val="0070C0"/>
                </a:solidFill>
              </a:rPr>
              <a:t>the information.</a:t>
            </a:r>
            <a:endParaRPr lang="en-US" sz="3600" i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886743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5181600"/>
          </a:xfrm>
        </p:spPr>
        <p:txBody>
          <a:bodyPr/>
          <a:lstStyle/>
          <a:p>
            <a:pPr marL="0" indent="0">
              <a:buNone/>
            </a:pPr>
            <a:endParaRPr lang="en-US" sz="4100" b="1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endParaRPr lang="en-US" sz="4100" b="1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4100" b="1" dirty="0" err="1">
                <a:latin typeface="Courier" charset="0"/>
                <a:ea typeface="Courier" charset="0"/>
                <a:cs typeface="Courier" charset="0"/>
              </a:rPr>
              <a:t>GRect</a:t>
            </a:r>
            <a:r>
              <a:rPr lang="en-US" sz="4100" b="1" dirty="0">
                <a:latin typeface="Courier" charset="0"/>
                <a:ea typeface="Courier" charset="0"/>
                <a:cs typeface="Courier" charset="0"/>
              </a:rPr>
              <a:t> rect2 = </a:t>
            </a:r>
            <a:r>
              <a:rPr lang="en-US" sz="4100" b="1" dirty="0" err="1">
                <a:latin typeface="Courier" charset="0"/>
                <a:ea typeface="Courier" charset="0"/>
                <a:cs typeface="Courier" charset="0"/>
              </a:rPr>
              <a:t>rect</a:t>
            </a:r>
            <a:r>
              <a:rPr lang="en-US" sz="4100" b="1" dirty="0"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pPr marL="0" indent="0">
              <a:buNone/>
            </a:pPr>
            <a:r>
              <a:rPr lang="en-US" sz="4100" b="1" dirty="0">
                <a:latin typeface="Courier" charset="0"/>
                <a:ea typeface="Courier" charset="0"/>
                <a:cs typeface="Courier" charset="0"/>
              </a:rPr>
              <a:t>rect2.setColor(</a:t>
            </a:r>
            <a:r>
              <a:rPr lang="en-US" sz="4100" b="1" dirty="0" err="1">
                <a:latin typeface="Courier" charset="0"/>
                <a:ea typeface="Courier" charset="0"/>
                <a:cs typeface="Courier" charset="0"/>
              </a:rPr>
              <a:t>Color.BLUE</a:t>
            </a:r>
            <a:r>
              <a:rPr lang="en-US" sz="4100" b="1" dirty="0">
                <a:latin typeface="Courier" charset="0"/>
                <a:ea typeface="Courier" charset="0"/>
                <a:cs typeface="Courier" charset="0"/>
              </a:rPr>
              <a:t>);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/>
              <a:t>But something went wrong</a:t>
            </a:r>
            <a:r>
              <a:rPr lang="mr-IN" sz="3800" dirty="0"/>
              <a:t>…</a:t>
            </a:r>
            <a:endParaRPr lang="en-US" sz="3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969" y="4199138"/>
            <a:ext cx="2684025" cy="2658862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305917" y="4437145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 err="1">
                <a:solidFill>
                  <a:srgbClr val="FF0000"/>
                </a:solidFill>
              </a:rPr>
              <a:t>rect</a:t>
            </a:r>
            <a:endParaRPr lang="en-US" sz="3400" b="1" dirty="0">
              <a:solidFill>
                <a:srgbClr val="FF00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219187" y="5057104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See location 5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3212" y="4199138"/>
            <a:ext cx="2684025" cy="265886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656114" y="4401633"/>
            <a:ext cx="1188566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>
                <a:solidFill>
                  <a:srgbClr val="FF0000"/>
                </a:solidFill>
              </a:rPr>
              <a:t>rect2</a:t>
            </a:r>
            <a:endParaRPr lang="en-US" sz="3400" b="1" dirty="0">
              <a:solidFill>
                <a:srgbClr val="FF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711430" y="5057104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See location 5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21942" y="1182527"/>
            <a:ext cx="8769657" cy="1754326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0070C0"/>
                </a:solidFill>
              </a:rPr>
              <a:t>Since </a:t>
            </a:r>
            <a:r>
              <a:rPr lang="en-US" sz="3600" dirty="0" err="1">
                <a:solidFill>
                  <a:srgbClr val="0070C0"/>
                </a:solidFill>
              </a:rPr>
              <a:t>rect</a:t>
            </a:r>
            <a:r>
              <a:rPr lang="en-US" sz="3600" dirty="0">
                <a:solidFill>
                  <a:srgbClr val="0070C0"/>
                </a:solidFill>
              </a:rPr>
              <a:t> and rect2 reference the same location, when you change information for one of them, it changes for both!</a:t>
            </a:r>
            <a:endParaRPr lang="en-US" sz="3600" i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199079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010000"/>
              </a:solidFill>
            </a:endParaRPr>
          </a:p>
        </p:txBody>
      </p:sp>
      <p:sp>
        <p:nvSpPr>
          <p:cNvPr id="34818" name="TextBox 1"/>
          <p:cNvSpPr txBox="1">
            <a:spLocks noChangeArrowheads="1"/>
          </p:cNvSpPr>
          <p:nvPr/>
        </p:nvSpPr>
        <p:spPr bwMode="auto">
          <a:xfrm>
            <a:off x="-152400" y="2733675"/>
            <a:ext cx="96774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Chapter 4: Leaving the Nest</a:t>
            </a:r>
          </a:p>
        </p:txBody>
      </p:sp>
    </p:spTree>
    <p:extLst>
      <p:ext uri="{BB962C8B-B14F-4D97-AF65-F5344CB8AC3E}">
        <p14:creationId xmlns:p14="http://schemas.microsoft.com/office/powerpoint/2010/main" val="49562774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5181600"/>
          </a:xfrm>
        </p:spPr>
        <p:txBody>
          <a:bodyPr/>
          <a:lstStyle/>
          <a:p>
            <a:pPr marL="0" indent="0">
              <a:buNone/>
            </a:pPr>
            <a:r>
              <a:rPr lang="en-US" sz="4200" b="1" dirty="0">
                <a:latin typeface="Courier" charset="0"/>
                <a:ea typeface="Courier" charset="0"/>
                <a:cs typeface="Courier" charset="0"/>
              </a:rPr>
              <a:t>college(x);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/>
              <a:t>X grew up, and went to college.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843" y="4199138"/>
            <a:ext cx="2684025" cy="2658862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4179791" y="4437145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093061" y="5057104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600" b="1" dirty="0">
                <a:solidFill>
                  <a:srgbClr val="00B050"/>
                </a:solidFill>
              </a:rPr>
              <a:t>27</a:t>
            </a:r>
          </a:p>
        </p:txBody>
      </p:sp>
      <p:sp>
        <p:nvSpPr>
          <p:cNvPr id="14" name="Oval Callout 13"/>
          <p:cNvSpPr/>
          <p:nvPr/>
        </p:nvSpPr>
        <p:spPr>
          <a:xfrm>
            <a:off x="4621397" y="2426570"/>
            <a:ext cx="4522603" cy="1581592"/>
          </a:xfrm>
          <a:prstGeom prst="wedgeEllipseCallout">
            <a:avLst>
              <a:gd name="adj1" fmla="val -48768"/>
              <a:gd name="adj2" fmla="val 832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>
                <a:solidFill>
                  <a:sysClr val="windowText" lastClr="000000"/>
                </a:solidFill>
              </a:rPr>
              <a:t>Bye everyone! I’m going to college.</a:t>
            </a:r>
          </a:p>
        </p:txBody>
      </p:sp>
    </p:spTree>
    <p:extLst>
      <p:ext uri="{BB962C8B-B14F-4D97-AF65-F5344CB8AC3E}">
        <p14:creationId xmlns:p14="http://schemas.microsoft.com/office/powerpoint/2010/main" val="211813777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5181600"/>
          </a:xfrm>
        </p:spPr>
        <p:txBody>
          <a:bodyPr/>
          <a:lstStyle/>
          <a:p>
            <a:pPr marL="0" indent="0">
              <a:buNone/>
            </a:pPr>
            <a:r>
              <a:rPr lang="en-US" sz="4200" b="1" dirty="0">
                <a:latin typeface="Courier" charset="0"/>
                <a:ea typeface="Courier" charset="0"/>
                <a:cs typeface="Courier" charset="0"/>
              </a:rPr>
              <a:t>college(x);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/>
              <a:t>X grew up, and went to college.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843" y="4199138"/>
            <a:ext cx="2684025" cy="2658862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4179791" y="4437145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093061" y="5057104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600" b="1" dirty="0">
                <a:solidFill>
                  <a:srgbClr val="00B050"/>
                </a:solidFill>
              </a:rPr>
              <a:t>27</a:t>
            </a:r>
          </a:p>
        </p:txBody>
      </p:sp>
      <p:sp>
        <p:nvSpPr>
          <p:cNvPr id="14" name="Oval Callout 13"/>
          <p:cNvSpPr/>
          <p:nvPr/>
        </p:nvSpPr>
        <p:spPr>
          <a:xfrm>
            <a:off x="4621397" y="2426570"/>
            <a:ext cx="4522603" cy="1581592"/>
          </a:xfrm>
          <a:prstGeom prst="wedgeEllipseCallout">
            <a:avLst>
              <a:gd name="adj1" fmla="val -48768"/>
              <a:gd name="adj2" fmla="val 832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>
                <a:solidFill>
                  <a:sysClr val="windowText" lastClr="000000"/>
                </a:solidFill>
              </a:rPr>
              <a:t>Bye everyone! I’m going to college.</a:t>
            </a:r>
          </a:p>
        </p:txBody>
      </p:sp>
      <p:sp>
        <p:nvSpPr>
          <p:cNvPr id="8" name="Oval Callout 7"/>
          <p:cNvSpPr/>
          <p:nvPr/>
        </p:nvSpPr>
        <p:spPr>
          <a:xfrm>
            <a:off x="-53606" y="2036477"/>
            <a:ext cx="4522603" cy="2553278"/>
          </a:xfrm>
          <a:prstGeom prst="wedgeEllipseCallout">
            <a:avLst>
              <a:gd name="adj1" fmla="val -48768"/>
              <a:gd name="adj2" fmla="val 832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>
                <a:solidFill>
                  <a:sysClr val="windowText" lastClr="000000"/>
                </a:solidFill>
              </a:rPr>
              <a:t>We’ll miss you, honey! Don’t forget to call! Don’t stay up too late! Watch out for rogue bicyclists!</a:t>
            </a:r>
          </a:p>
        </p:txBody>
      </p:sp>
    </p:spTree>
    <p:extLst>
      <p:ext uri="{BB962C8B-B14F-4D97-AF65-F5344CB8AC3E}">
        <p14:creationId xmlns:p14="http://schemas.microsoft.com/office/powerpoint/2010/main" val="131605911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5181600"/>
          </a:xfrm>
        </p:spPr>
        <p:txBody>
          <a:bodyPr/>
          <a:lstStyle/>
          <a:p>
            <a:pPr marL="0" indent="0">
              <a:buNone/>
            </a:pPr>
            <a:r>
              <a:rPr lang="en-US" sz="3200" b="1" dirty="0">
                <a:latin typeface="Courier" charset="0"/>
                <a:ea typeface="Courier" charset="0"/>
                <a:cs typeface="Courier" charset="0"/>
              </a:rPr>
              <a:t>private void college(</a:t>
            </a:r>
            <a:r>
              <a:rPr lang="en-US" sz="3200" b="1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3200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200" b="1" dirty="0" err="1">
                <a:latin typeface="Courier" charset="0"/>
                <a:ea typeface="Courier" charset="0"/>
                <a:cs typeface="Courier" charset="0"/>
              </a:rPr>
              <a:t>num</a:t>
            </a:r>
            <a:r>
              <a:rPr lang="en-US" sz="3200" b="1" dirty="0">
                <a:latin typeface="Courier" charset="0"/>
                <a:ea typeface="Courier" charset="0"/>
                <a:cs typeface="Courier" charset="0"/>
              </a:rPr>
              <a:t>) {</a:t>
            </a:r>
          </a:p>
          <a:p>
            <a:pPr marL="0" indent="0">
              <a:buNone/>
            </a:pPr>
            <a:r>
              <a:rPr lang="en-US" sz="3200" b="1" dirty="0">
                <a:latin typeface="Courier" charset="0"/>
                <a:ea typeface="Courier" charset="0"/>
                <a:cs typeface="Courier" charset="0"/>
              </a:rPr>
              <a:t>	...</a:t>
            </a:r>
          </a:p>
          <a:p>
            <a:pPr marL="0" indent="0">
              <a:buNone/>
            </a:pPr>
            <a:r>
              <a:rPr lang="en-US" sz="3200" b="1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/>
              <a:t>X grew up, and went to college.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8590" y="4199138"/>
            <a:ext cx="2684025" cy="2658862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093538" y="4437145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006808" y="5057104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600" b="1" dirty="0">
                <a:solidFill>
                  <a:srgbClr val="00B050"/>
                </a:solidFill>
              </a:rPr>
              <a:t>27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7563" y="4156443"/>
            <a:ext cx="2684025" cy="265886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672511" y="4394450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err="1">
                <a:solidFill>
                  <a:srgbClr val="FF0000"/>
                </a:solidFill>
              </a:rPr>
              <a:t>num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585781" y="5014409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600" b="1" dirty="0">
                <a:solidFill>
                  <a:srgbClr val="00B050"/>
                </a:solidFill>
              </a:rPr>
              <a:t>27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4323425" y="2823099"/>
            <a:ext cx="0" cy="399220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2093538" y="3092388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>
                <a:solidFill>
                  <a:srgbClr val="7030A0"/>
                </a:solidFill>
              </a:rPr>
              <a:t>run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022003" y="3092388"/>
            <a:ext cx="21842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>
                <a:solidFill>
                  <a:srgbClr val="7030A0"/>
                </a:solidFill>
              </a:rPr>
              <a:t>college</a:t>
            </a:r>
          </a:p>
        </p:txBody>
      </p:sp>
      <p:cxnSp>
        <p:nvCxnSpPr>
          <p:cNvPr id="16" name="Straight Connector 15"/>
          <p:cNvCxnSpPr/>
          <p:nvPr/>
        </p:nvCxnSpPr>
        <p:spPr>
          <a:xfrm>
            <a:off x="1475174" y="3693906"/>
            <a:ext cx="5840028" cy="808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538477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5181600"/>
          </a:xfrm>
        </p:spPr>
        <p:txBody>
          <a:bodyPr/>
          <a:lstStyle/>
          <a:p>
            <a:pPr marL="0" indent="0">
              <a:buNone/>
            </a:pPr>
            <a:r>
              <a:rPr lang="en-US" sz="3200" b="1" dirty="0">
                <a:latin typeface="Courier" charset="0"/>
                <a:ea typeface="Courier" charset="0"/>
                <a:cs typeface="Courier" charset="0"/>
              </a:rPr>
              <a:t>private void college(</a:t>
            </a:r>
            <a:r>
              <a:rPr lang="en-US" sz="3200" b="1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3200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200" b="1" dirty="0" err="1">
                <a:latin typeface="Courier" charset="0"/>
                <a:ea typeface="Courier" charset="0"/>
                <a:cs typeface="Courier" charset="0"/>
              </a:rPr>
              <a:t>num</a:t>
            </a:r>
            <a:r>
              <a:rPr lang="en-US" sz="3200" b="1" dirty="0">
                <a:latin typeface="Courier" charset="0"/>
                <a:ea typeface="Courier" charset="0"/>
                <a:cs typeface="Courier" charset="0"/>
              </a:rPr>
              <a:t>) {</a:t>
            </a:r>
          </a:p>
          <a:p>
            <a:pPr marL="0" indent="0">
              <a:buNone/>
            </a:pPr>
            <a:r>
              <a:rPr lang="en-US" sz="3200" b="1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3200" b="1" dirty="0" err="1">
                <a:latin typeface="Courier" charset="0"/>
                <a:ea typeface="Courier" charset="0"/>
                <a:cs typeface="Courier" charset="0"/>
              </a:rPr>
              <a:t>num</a:t>
            </a:r>
            <a:r>
              <a:rPr lang="en-US" sz="3200" b="1" dirty="0">
                <a:latin typeface="Courier" charset="0"/>
                <a:ea typeface="Courier" charset="0"/>
                <a:cs typeface="Courier" charset="0"/>
              </a:rPr>
              <a:t> = 45;</a:t>
            </a:r>
          </a:p>
          <a:p>
            <a:pPr marL="0" indent="0">
              <a:buNone/>
            </a:pPr>
            <a:r>
              <a:rPr lang="en-US" sz="3200" b="1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800" dirty="0"/>
              <a:t>x had an amazing college experience</a:t>
            </a:r>
            <a:r>
              <a:rPr lang="mr-IN" sz="3800" dirty="0"/>
              <a:t>…</a:t>
            </a:r>
            <a:endParaRPr lang="en-US" sz="3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8590" y="4199138"/>
            <a:ext cx="2684025" cy="2658862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093538" y="4437145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006808" y="5057104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600" b="1" dirty="0">
                <a:solidFill>
                  <a:srgbClr val="00B050"/>
                </a:solidFill>
              </a:rPr>
              <a:t>27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7563" y="4156443"/>
            <a:ext cx="2684025" cy="265886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672511" y="4394450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err="1">
                <a:solidFill>
                  <a:srgbClr val="FF0000"/>
                </a:solidFill>
              </a:rPr>
              <a:t>num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585781" y="5014409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600" b="1" dirty="0">
                <a:solidFill>
                  <a:srgbClr val="00B050"/>
                </a:solidFill>
              </a:rPr>
              <a:t>45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4323425" y="2823099"/>
            <a:ext cx="0" cy="399220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2093538" y="3092388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>
                <a:solidFill>
                  <a:srgbClr val="7030A0"/>
                </a:solidFill>
              </a:rPr>
              <a:t>run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022003" y="3092388"/>
            <a:ext cx="21842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>
                <a:solidFill>
                  <a:srgbClr val="7030A0"/>
                </a:solidFill>
              </a:rPr>
              <a:t>college</a:t>
            </a:r>
          </a:p>
        </p:txBody>
      </p:sp>
      <p:cxnSp>
        <p:nvCxnSpPr>
          <p:cNvPr id="16" name="Straight Connector 15"/>
          <p:cNvCxnSpPr/>
          <p:nvPr/>
        </p:nvCxnSpPr>
        <p:spPr>
          <a:xfrm>
            <a:off x="1475174" y="3693906"/>
            <a:ext cx="5840028" cy="808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060654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5181600"/>
          </a:xfrm>
        </p:spPr>
        <p:txBody>
          <a:bodyPr/>
          <a:lstStyle/>
          <a:p>
            <a:pPr marL="0" indent="0">
              <a:buNone/>
            </a:pPr>
            <a:r>
              <a:rPr lang="en-US" sz="3200" b="1" dirty="0">
                <a:latin typeface="Courier" charset="0"/>
                <a:ea typeface="Courier" charset="0"/>
                <a:cs typeface="Courier" charset="0"/>
              </a:rPr>
              <a:t>private void college(</a:t>
            </a:r>
            <a:r>
              <a:rPr lang="en-US" sz="3200" b="1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3200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200" b="1" dirty="0" err="1">
                <a:latin typeface="Courier" charset="0"/>
                <a:ea typeface="Courier" charset="0"/>
                <a:cs typeface="Courier" charset="0"/>
              </a:rPr>
              <a:t>num</a:t>
            </a:r>
            <a:r>
              <a:rPr lang="en-US" sz="3200" b="1" dirty="0">
                <a:latin typeface="Courier" charset="0"/>
                <a:ea typeface="Courier" charset="0"/>
                <a:cs typeface="Courier" charset="0"/>
              </a:rPr>
              <a:t>) {</a:t>
            </a:r>
          </a:p>
          <a:p>
            <a:pPr marL="0" indent="0">
              <a:buNone/>
            </a:pPr>
            <a:r>
              <a:rPr lang="en-US" sz="3200" b="1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3200" b="1" dirty="0" err="1">
                <a:latin typeface="Courier" charset="0"/>
                <a:ea typeface="Courier" charset="0"/>
                <a:cs typeface="Courier" charset="0"/>
              </a:rPr>
              <a:t>num</a:t>
            </a:r>
            <a:r>
              <a:rPr lang="en-US" sz="3200" b="1" dirty="0">
                <a:latin typeface="Courier" charset="0"/>
                <a:ea typeface="Courier" charset="0"/>
                <a:cs typeface="Courier" charset="0"/>
              </a:rPr>
              <a:t> = 45;</a:t>
            </a:r>
          </a:p>
          <a:p>
            <a:pPr marL="0" indent="0">
              <a:buNone/>
            </a:pPr>
            <a:r>
              <a:rPr lang="en-US" sz="3200" b="1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800" dirty="0"/>
              <a:t>...but ultimately returned home the same.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8590" y="4199138"/>
            <a:ext cx="2684025" cy="2658862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093538" y="4437145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006808" y="5057104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600" b="1" dirty="0">
                <a:solidFill>
                  <a:srgbClr val="00B050"/>
                </a:solidFill>
              </a:rPr>
              <a:t>27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7563" y="4156443"/>
            <a:ext cx="2684025" cy="265886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672511" y="4394450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err="1">
                <a:solidFill>
                  <a:srgbClr val="FF0000"/>
                </a:solidFill>
              </a:rPr>
              <a:t>num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585781" y="5014409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600" b="1" dirty="0">
                <a:solidFill>
                  <a:srgbClr val="00B050"/>
                </a:solidFill>
              </a:rPr>
              <a:t>45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4323425" y="2823099"/>
            <a:ext cx="0" cy="399220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2093538" y="3092388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>
                <a:solidFill>
                  <a:srgbClr val="7030A0"/>
                </a:solidFill>
              </a:rPr>
              <a:t>run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022003" y="3092388"/>
            <a:ext cx="21842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>
                <a:solidFill>
                  <a:srgbClr val="7030A0"/>
                </a:solidFill>
              </a:rPr>
              <a:t>college</a:t>
            </a:r>
          </a:p>
        </p:txBody>
      </p:sp>
      <p:cxnSp>
        <p:nvCxnSpPr>
          <p:cNvPr id="16" name="Straight Connector 15"/>
          <p:cNvCxnSpPr/>
          <p:nvPr/>
        </p:nvCxnSpPr>
        <p:spPr>
          <a:xfrm>
            <a:off x="1475174" y="3693906"/>
            <a:ext cx="5840028" cy="808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45530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Example: Doodler</a:t>
            </a: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922" y="1295400"/>
            <a:ext cx="7168155" cy="5181600"/>
          </a:xfrm>
        </p:spPr>
      </p:pic>
    </p:spTree>
    <p:extLst>
      <p:ext uri="{BB962C8B-B14F-4D97-AF65-F5344CB8AC3E}">
        <p14:creationId xmlns:p14="http://schemas.microsoft.com/office/powerpoint/2010/main" val="143973649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5181600"/>
          </a:xfrm>
        </p:spPr>
        <p:txBody>
          <a:bodyPr/>
          <a:lstStyle/>
          <a:p>
            <a:pPr marL="0" indent="0">
              <a:buNone/>
            </a:pPr>
            <a:r>
              <a:rPr lang="en-US" sz="4200" b="1" dirty="0">
                <a:latin typeface="Courier" charset="0"/>
                <a:ea typeface="Courier" charset="0"/>
                <a:cs typeface="Courier" charset="0"/>
              </a:rPr>
              <a:t>college(x);</a:t>
            </a:r>
          </a:p>
          <a:p>
            <a:pPr marL="0" indent="0">
              <a:buNone/>
            </a:pPr>
            <a:r>
              <a:rPr lang="en-US" sz="4200" b="1" dirty="0" err="1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4200" b="1" dirty="0">
                <a:latin typeface="Courier" charset="0"/>
                <a:ea typeface="Courier" charset="0"/>
                <a:cs typeface="Courier" charset="0"/>
              </a:rPr>
              <a:t>(x);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mr-IN" sz="3800" dirty="0"/>
              <a:t>…</a:t>
            </a:r>
            <a:r>
              <a:rPr lang="en-US" sz="3800" dirty="0"/>
              <a:t>but ultimately returned home the same.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843" y="4199138"/>
            <a:ext cx="2684025" cy="2658862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4179791" y="4437145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093061" y="5057104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600" b="1" dirty="0">
                <a:solidFill>
                  <a:srgbClr val="00B050"/>
                </a:solidFill>
              </a:rPr>
              <a:t>27</a:t>
            </a:r>
          </a:p>
        </p:txBody>
      </p:sp>
      <p:sp>
        <p:nvSpPr>
          <p:cNvPr id="14" name="Oval Callout 13"/>
          <p:cNvSpPr/>
          <p:nvPr/>
        </p:nvSpPr>
        <p:spPr>
          <a:xfrm>
            <a:off x="4621397" y="2426570"/>
            <a:ext cx="4522603" cy="1581592"/>
          </a:xfrm>
          <a:prstGeom prst="wedgeEllipseCallout">
            <a:avLst>
              <a:gd name="adj1" fmla="val -48768"/>
              <a:gd name="adj2" fmla="val 832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>
                <a:solidFill>
                  <a:sysClr val="windowText" lastClr="000000"/>
                </a:solidFill>
              </a:rPr>
              <a:t>I’m </a:t>
            </a:r>
            <a:r>
              <a:rPr lang="en-US" sz="2600" dirty="0" err="1">
                <a:solidFill>
                  <a:sysClr val="windowText" lastClr="000000"/>
                </a:solidFill>
              </a:rPr>
              <a:t>baaaaack</a:t>
            </a:r>
            <a:r>
              <a:rPr lang="en-US" sz="2600" dirty="0">
                <a:solidFill>
                  <a:sysClr val="windowText" lastClr="000000"/>
                </a:solidFill>
              </a:rPr>
              <a:t>! And I’m still 27.</a:t>
            </a:r>
          </a:p>
        </p:txBody>
      </p:sp>
    </p:spTree>
    <p:extLst>
      <p:ext uri="{BB962C8B-B14F-4D97-AF65-F5344CB8AC3E}">
        <p14:creationId xmlns:p14="http://schemas.microsoft.com/office/powerpoint/2010/main" val="48924051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5181600"/>
          </a:xfrm>
        </p:spPr>
        <p:txBody>
          <a:bodyPr/>
          <a:lstStyle/>
          <a:p>
            <a:pPr marL="0" indent="0">
              <a:buNone/>
            </a:pPr>
            <a:r>
              <a:rPr lang="en-US" sz="4200" b="1" dirty="0">
                <a:latin typeface="Courier" charset="0"/>
                <a:ea typeface="Courier" charset="0"/>
                <a:cs typeface="Courier" charset="0"/>
              </a:rPr>
              <a:t>college(x);</a:t>
            </a:r>
          </a:p>
          <a:p>
            <a:pPr marL="0" indent="0">
              <a:buNone/>
            </a:pPr>
            <a:r>
              <a:rPr lang="en-US" sz="4200" b="1" dirty="0" err="1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4200" b="1" dirty="0">
                <a:latin typeface="Courier" charset="0"/>
                <a:ea typeface="Courier" charset="0"/>
                <a:cs typeface="Courier" charset="0"/>
              </a:rPr>
              <a:t>(x);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mr-IN" sz="3800" dirty="0"/>
              <a:t>…</a:t>
            </a:r>
            <a:r>
              <a:rPr lang="en-US" sz="3800" dirty="0"/>
              <a:t>but ultimately returned home the same.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843" y="4199138"/>
            <a:ext cx="2684025" cy="2658862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4179791" y="4437145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093061" y="5057104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600" b="1" dirty="0">
                <a:solidFill>
                  <a:srgbClr val="00B050"/>
                </a:solidFill>
              </a:rPr>
              <a:t>27</a:t>
            </a:r>
          </a:p>
        </p:txBody>
      </p:sp>
      <p:sp>
        <p:nvSpPr>
          <p:cNvPr id="14" name="Oval Callout 13"/>
          <p:cNvSpPr/>
          <p:nvPr/>
        </p:nvSpPr>
        <p:spPr>
          <a:xfrm>
            <a:off x="4621397" y="2426570"/>
            <a:ext cx="4522603" cy="1581592"/>
          </a:xfrm>
          <a:prstGeom prst="wedgeEllipseCallout">
            <a:avLst>
              <a:gd name="adj1" fmla="val -48768"/>
              <a:gd name="adj2" fmla="val 832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>
                <a:solidFill>
                  <a:sysClr val="windowText" lastClr="000000"/>
                </a:solidFill>
              </a:rPr>
              <a:t>I’m </a:t>
            </a:r>
            <a:r>
              <a:rPr lang="en-US" sz="2600" dirty="0" err="1">
                <a:solidFill>
                  <a:sysClr val="windowText" lastClr="000000"/>
                </a:solidFill>
              </a:rPr>
              <a:t>baaaaack</a:t>
            </a:r>
            <a:r>
              <a:rPr lang="en-US" sz="2600" dirty="0">
                <a:solidFill>
                  <a:sysClr val="windowText" lastClr="000000"/>
                </a:solidFill>
              </a:rPr>
              <a:t>! And I’m still 27.</a:t>
            </a:r>
          </a:p>
        </p:txBody>
      </p:sp>
      <p:sp>
        <p:nvSpPr>
          <p:cNvPr id="8" name="Oval Callout 7"/>
          <p:cNvSpPr/>
          <p:nvPr/>
        </p:nvSpPr>
        <p:spPr>
          <a:xfrm>
            <a:off x="0" y="2855553"/>
            <a:ext cx="4522603" cy="1581592"/>
          </a:xfrm>
          <a:prstGeom prst="wedgeEllipseCallout">
            <a:avLst>
              <a:gd name="adj1" fmla="val -48768"/>
              <a:gd name="adj2" fmla="val 832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err="1">
                <a:solidFill>
                  <a:sysClr val="windowText" lastClr="000000"/>
                </a:solidFill>
              </a:rPr>
              <a:t>Ohhhh</a:t>
            </a:r>
            <a:r>
              <a:rPr lang="en-US" sz="2600" dirty="0">
                <a:solidFill>
                  <a:sysClr val="windowText" lastClr="000000"/>
                </a:solidFill>
              </a:rPr>
              <a:t> honey! You’ll always be our little 27.</a:t>
            </a:r>
          </a:p>
        </p:txBody>
      </p:sp>
    </p:spTree>
    <p:extLst>
      <p:ext uri="{BB962C8B-B14F-4D97-AF65-F5344CB8AC3E}">
        <p14:creationId xmlns:p14="http://schemas.microsoft.com/office/powerpoint/2010/main" val="142544598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5181600"/>
          </a:xfrm>
        </p:spPr>
        <p:txBody>
          <a:bodyPr/>
          <a:lstStyle/>
          <a:p>
            <a:pPr marL="0" indent="0">
              <a:buNone/>
            </a:pPr>
            <a:r>
              <a:rPr lang="en-US" sz="4200" b="1" dirty="0">
                <a:latin typeface="Courier" charset="0"/>
                <a:ea typeface="Courier" charset="0"/>
                <a:cs typeface="Courier" charset="0"/>
              </a:rPr>
              <a:t>college2(</a:t>
            </a:r>
            <a:r>
              <a:rPr lang="en-US" sz="4200" b="1" dirty="0" err="1">
                <a:latin typeface="Courier" charset="0"/>
                <a:ea typeface="Courier" charset="0"/>
                <a:cs typeface="Courier" charset="0"/>
              </a:rPr>
              <a:t>rect</a:t>
            </a:r>
            <a:r>
              <a:rPr lang="en-US" sz="4200" b="1" dirty="0">
                <a:latin typeface="Courier" charset="0"/>
                <a:ea typeface="Courier" charset="0"/>
                <a:cs typeface="Courier" charset="0"/>
              </a:rPr>
              <a:t>);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800" dirty="0" err="1"/>
              <a:t>rect</a:t>
            </a:r>
            <a:r>
              <a:rPr lang="en-US" sz="3800" dirty="0"/>
              <a:t> grew up too, and also went to college.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9384" y="4199138"/>
            <a:ext cx="2684025" cy="265886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174332" y="4437145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 err="1">
                <a:solidFill>
                  <a:srgbClr val="FF0000"/>
                </a:solidFill>
              </a:rPr>
              <a:t>rect</a:t>
            </a:r>
            <a:endParaRPr lang="en-US" sz="3400" b="1" dirty="0">
              <a:solidFill>
                <a:srgbClr val="FF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087602" y="5057104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See location 5</a:t>
            </a:r>
          </a:p>
        </p:txBody>
      </p:sp>
      <p:sp>
        <p:nvSpPr>
          <p:cNvPr id="14" name="Oval Callout 13"/>
          <p:cNvSpPr/>
          <p:nvPr/>
        </p:nvSpPr>
        <p:spPr>
          <a:xfrm>
            <a:off x="4621397" y="2426570"/>
            <a:ext cx="4522603" cy="1581592"/>
          </a:xfrm>
          <a:prstGeom prst="wedgeEllipseCallout">
            <a:avLst>
              <a:gd name="adj1" fmla="val -48768"/>
              <a:gd name="adj2" fmla="val 832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>
                <a:solidFill>
                  <a:sysClr val="windowText" lastClr="000000"/>
                </a:solidFill>
              </a:rPr>
              <a:t>Bye everyone! I’m going to college.</a:t>
            </a:r>
          </a:p>
        </p:txBody>
      </p:sp>
    </p:spTree>
    <p:extLst>
      <p:ext uri="{BB962C8B-B14F-4D97-AF65-F5344CB8AC3E}">
        <p14:creationId xmlns:p14="http://schemas.microsoft.com/office/powerpoint/2010/main" val="28150795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5181600"/>
          </a:xfrm>
        </p:spPr>
        <p:txBody>
          <a:bodyPr/>
          <a:lstStyle/>
          <a:p>
            <a:pPr marL="0" indent="0">
              <a:buNone/>
            </a:pPr>
            <a:r>
              <a:rPr lang="en-US" sz="4200" b="1" dirty="0">
                <a:latin typeface="Courier" charset="0"/>
                <a:ea typeface="Courier" charset="0"/>
                <a:cs typeface="Courier" charset="0"/>
              </a:rPr>
              <a:t>college2(</a:t>
            </a:r>
            <a:r>
              <a:rPr lang="en-US" sz="4200" b="1" dirty="0" err="1">
                <a:latin typeface="Courier" charset="0"/>
                <a:ea typeface="Courier" charset="0"/>
                <a:cs typeface="Courier" charset="0"/>
              </a:rPr>
              <a:t>rect</a:t>
            </a:r>
            <a:r>
              <a:rPr lang="en-US" sz="4200" b="1" dirty="0">
                <a:latin typeface="Courier" charset="0"/>
                <a:ea typeface="Courier" charset="0"/>
                <a:cs typeface="Courier" charset="0"/>
              </a:rPr>
              <a:t>);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800" dirty="0" err="1"/>
              <a:t>rect</a:t>
            </a:r>
            <a:r>
              <a:rPr lang="en-US" sz="3800" dirty="0"/>
              <a:t> grew up too, and also went to college.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9384" y="4199138"/>
            <a:ext cx="2684025" cy="265886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174332" y="4437145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 err="1">
                <a:solidFill>
                  <a:srgbClr val="FF0000"/>
                </a:solidFill>
              </a:rPr>
              <a:t>rect</a:t>
            </a:r>
            <a:endParaRPr lang="en-US" sz="3400" b="1" dirty="0">
              <a:solidFill>
                <a:srgbClr val="FF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087602" y="5057104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See location 5</a:t>
            </a:r>
          </a:p>
        </p:txBody>
      </p:sp>
      <p:sp>
        <p:nvSpPr>
          <p:cNvPr id="14" name="Oval Callout 13"/>
          <p:cNvSpPr/>
          <p:nvPr/>
        </p:nvSpPr>
        <p:spPr>
          <a:xfrm>
            <a:off x="4621397" y="2426570"/>
            <a:ext cx="4522603" cy="1581592"/>
          </a:xfrm>
          <a:prstGeom prst="wedgeEllipseCallout">
            <a:avLst>
              <a:gd name="adj1" fmla="val -48768"/>
              <a:gd name="adj2" fmla="val 832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>
                <a:solidFill>
                  <a:sysClr val="windowText" lastClr="000000"/>
                </a:solidFill>
              </a:rPr>
              <a:t>Bye everyone! I’m going to college.</a:t>
            </a:r>
          </a:p>
        </p:txBody>
      </p:sp>
      <p:sp>
        <p:nvSpPr>
          <p:cNvPr id="11" name="Oval Callout 10"/>
          <p:cNvSpPr/>
          <p:nvPr/>
        </p:nvSpPr>
        <p:spPr>
          <a:xfrm>
            <a:off x="-53606" y="2036477"/>
            <a:ext cx="4522603" cy="2553278"/>
          </a:xfrm>
          <a:prstGeom prst="wedgeEllipseCallout">
            <a:avLst>
              <a:gd name="adj1" fmla="val -48768"/>
              <a:gd name="adj2" fmla="val 832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>
                <a:solidFill>
                  <a:sysClr val="windowText" lastClr="000000"/>
                </a:solidFill>
              </a:rPr>
              <a:t>Not you too, </a:t>
            </a:r>
            <a:r>
              <a:rPr lang="en-US" sz="2600" dirty="0" err="1">
                <a:solidFill>
                  <a:sysClr val="windowText" lastClr="000000"/>
                </a:solidFill>
              </a:rPr>
              <a:t>rect</a:t>
            </a:r>
            <a:r>
              <a:rPr lang="en-US" sz="2600" dirty="0">
                <a:solidFill>
                  <a:sysClr val="windowText" lastClr="000000"/>
                </a:solidFill>
              </a:rPr>
              <a:t>! We are empty nesters now</a:t>
            </a:r>
            <a:r>
              <a:rPr lang="mr-IN" sz="2600" dirty="0">
                <a:solidFill>
                  <a:sysClr val="windowText" lastClr="000000"/>
                </a:solidFill>
              </a:rPr>
              <a:t>…</a:t>
            </a:r>
            <a:endParaRPr lang="en-US" sz="26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582943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5181600"/>
          </a:xfrm>
        </p:spPr>
        <p:txBody>
          <a:bodyPr/>
          <a:lstStyle/>
          <a:p>
            <a:pPr marL="0" indent="0">
              <a:buNone/>
            </a:pPr>
            <a:r>
              <a:rPr lang="en-US" sz="3200" b="1" dirty="0">
                <a:latin typeface="Courier" charset="0"/>
                <a:ea typeface="Courier" charset="0"/>
                <a:cs typeface="Courier" charset="0"/>
              </a:rPr>
              <a:t>private void college2(</a:t>
            </a:r>
            <a:r>
              <a:rPr lang="en-US" sz="3200" b="1" dirty="0" err="1">
                <a:latin typeface="Courier" charset="0"/>
                <a:ea typeface="Courier" charset="0"/>
                <a:cs typeface="Courier" charset="0"/>
              </a:rPr>
              <a:t>GRect</a:t>
            </a:r>
            <a:r>
              <a:rPr lang="en-US" sz="3200" b="1" dirty="0">
                <a:latin typeface="Courier" charset="0"/>
                <a:ea typeface="Courier" charset="0"/>
                <a:cs typeface="Courier" charset="0"/>
              </a:rPr>
              <a:t> box) {</a:t>
            </a:r>
          </a:p>
          <a:p>
            <a:pPr marL="0" indent="0">
              <a:buNone/>
            </a:pPr>
            <a:r>
              <a:rPr lang="en-US" sz="3200" b="1" dirty="0">
                <a:latin typeface="Courier" charset="0"/>
                <a:ea typeface="Courier" charset="0"/>
                <a:cs typeface="Courier" charset="0"/>
              </a:rPr>
              <a:t>	...</a:t>
            </a:r>
          </a:p>
          <a:p>
            <a:pPr marL="0" indent="0">
              <a:buNone/>
            </a:pPr>
            <a:r>
              <a:rPr lang="en-US" sz="3200" b="1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800" dirty="0" err="1"/>
              <a:t>rect</a:t>
            </a:r>
            <a:r>
              <a:rPr lang="en-US" sz="3800" dirty="0"/>
              <a:t> grew up too, and also went to college.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4323425" y="2823099"/>
            <a:ext cx="0" cy="399220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2093538" y="3092388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>
                <a:solidFill>
                  <a:srgbClr val="7030A0"/>
                </a:solidFill>
              </a:rPr>
              <a:t>run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022003" y="3092388"/>
            <a:ext cx="21842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>
                <a:solidFill>
                  <a:srgbClr val="7030A0"/>
                </a:solidFill>
              </a:rPr>
              <a:t>college2</a:t>
            </a:r>
          </a:p>
        </p:txBody>
      </p:sp>
      <p:cxnSp>
        <p:nvCxnSpPr>
          <p:cNvPr id="16" name="Straight Connector 15"/>
          <p:cNvCxnSpPr/>
          <p:nvPr/>
        </p:nvCxnSpPr>
        <p:spPr>
          <a:xfrm>
            <a:off x="1475174" y="3693906"/>
            <a:ext cx="5840028" cy="808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4404" y="4156443"/>
            <a:ext cx="2684025" cy="2658862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2169352" y="4394450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 err="1">
                <a:solidFill>
                  <a:srgbClr val="FF0000"/>
                </a:solidFill>
              </a:rPr>
              <a:t>rect</a:t>
            </a:r>
            <a:endParaRPr lang="en-US" sz="3400" b="1" dirty="0">
              <a:solidFill>
                <a:srgbClr val="FF0000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2082622" y="5014409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See location 5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533" y="4156443"/>
            <a:ext cx="2684025" cy="2658862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5540481" y="4394450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>
                <a:solidFill>
                  <a:srgbClr val="FF0000"/>
                </a:solidFill>
              </a:rPr>
              <a:t>box</a:t>
            </a:r>
          </a:p>
        </p:txBody>
      </p:sp>
      <p:sp>
        <p:nvSpPr>
          <p:cNvPr id="21" name="Rectangle 20"/>
          <p:cNvSpPr/>
          <p:nvPr/>
        </p:nvSpPr>
        <p:spPr>
          <a:xfrm>
            <a:off x="5453751" y="5014409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See location 5</a:t>
            </a:r>
          </a:p>
        </p:txBody>
      </p:sp>
    </p:spTree>
    <p:extLst>
      <p:ext uri="{BB962C8B-B14F-4D97-AF65-F5344CB8AC3E}">
        <p14:creationId xmlns:p14="http://schemas.microsoft.com/office/powerpoint/2010/main" val="131827189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5181600"/>
          </a:xfrm>
        </p:spPr>
        <p:txBody>
          <a:bodyPr/>
          <a:lstStyle/>
          <a:p>
            <a:pPr marL="0" indent="0">
              <a:buNone/>
            </a:pPr>
            <a:r>
              <a:rPr lang="en-US" sz="3200" b="1" dirty="0">
                <a:latin typeface="Courier" charset="0"/>
                <a:ea typeface="Courier" charset="0"/>
                <a:cs typeface="Courier" charset="0"/>
              </a:rPr>
              <a:t>private void college2(</a:t>
            </a:r>
            <a:r>
              <a:rPr lang="en-US" sz="3200" b="1" dirty="0" err="1">
                <a:latin typeface="Courier" charset="0"/>
                <a:ea typeface="Courier" charset="0"/>
                <a:cs typeface="Courier" charset="0"/>
              </a:rPr>
              <a:t>GRect</a:t>
            </a:r>
            <a:r>
              <a:rPr lang="en-US" sz="3200" b="1" dirty="0">
                <a:latin typeface="Courier" charset="0"/>
                <a:ea typeface="Courier" charset="0"/>
                <a:cs typeface="Courier" charset="0"/>
              </a:rPr>
              <a:t> box) {</a:t>
            </a:r>
          </a:p>
          <a:p>
            <a:pPr marL="0" indent="0">
              <a:buNone/>
            </a:pPr>
            <a:r>
              <a:rPr lang="en-US" sz="3200" b="1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3200" b="1" dirty="0" err="1">
                <a:latin typeface="Courier" charset="0"/>
                <a:ea typeface="Courier" charset="0"/>
                <a:cs typeface="Courier" charset="0"/>
              </a:rPr>
              <a:t>box.setColor</a:t>
            </a:r>
            <a:r>
              <a:rPr lang="en-US" sz="3200" b="1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3200" b="1" dirty="0" err="1">
                <a:latin typeface="Courier" charset="0"/>
                <a:ea typeface="Courier" charset="0"/>
                <a:cs typeface="Courier" charset="0"/>
              </a:rPr>
              <a:t>Color.PINK</a:t>
            </a:r>
            <a:r>
              <a:rPr lang="en-US" sz="3200" b="1" dirty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pPr marL="0" indent="0">
              <a:buNone/>
            </a:pPr>
            <a:r>
              <a:rPr lang="en-US" sz="3200" b="1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800" dirty="0" err="1"/>
              <a:t>rect</a:t>
            </a:r>
            <a:r>
              <a:rPr lang="en-US" sz="3800" dirty="0"/>
              <a:t> also had an amazing college experience</a:t>
            </a:r>
            <a:r>
              <a:rPr lang="mr-IN" sz="3800" dirty="0"/>
              <a:t>…</a:t>
            </a:r>
            <a:endParaRPr lang="en-US" sz="3800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4323425" y="2823099"/>
            <a:ext cx="0" cy="399220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2093538" y="3092388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>
                <a:solidFill>
                  <a:srgbClr val="7030A0"/>
                </a:solidFill>
              </a:rPr>
              <a:t>run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022003" y="3092388"/>
            <a:ext cx="21842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>
                <a:solidFill>
                  <a:srgbClr val="7030A0"/>
                </a:solidFill>
              </a:rPr>
              <a:t>college2</a:t>
            </a:r>
          </a:p>
        </p:txBody>
      </p:sp>
      <p:cxnSp>
        <p:nvCxnSpPr>
          <p:cNvPr id="16" name="Straight Connector 15"/>
          <p:cNvCxnSpPr/>
          <p:nvPr/>
        </p:nvCxnSpPr>
        <p:spPr>
          <a:xfrm>
            <a:off x="1475174" y="3693906"/>
            <a:ext cx="5840028" cy="808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4404" y="4156443"/>
            <a:ext cx="2684025" cy="2658862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2169352" y="4394450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 err="1">
                <a:solidFill>
                  <a:srgbClr val="FF0000"/>
                </a:solidFill>
              </a:rPr>
              <a:t>rect</a:t>
            </a:r>
            <a:endParaRPr lang="en-US" sz="3400" b="1" dirty="0">
              <a:solidFill>
                <a:srgbClr val="FF0000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2082622" y="5014409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See location 5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533" y="4156443"/>
            <a:ext cx="2684025" cy="2658862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5540481" y="4394450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>
                <a:solidFill>
                  <a:srgbClr val="FF0000"/>
                </a:solidFill>
              </a:rPr>
              <a:t>box</a:t>
            </a:r>
          </a:p>
        </p:txBody>
      </p:sp>
      <p:sp>
        <p:nvSpPr>
          <p:cNvPr id="21" name="Rectangle 20"/>
          <p:cNvSpPr/>
          <p:nvPr/>
        </p:nvSpPr>
        <p:spPr>
          <a:xfrm>
            <a:off x="5453751" y="5014409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See location 5</a:t>
            </a:r>
          </a:p>
        </p:txBody>
      </p:sp>
    </p:spTree>
    <p:extLst>
      <p:ext uri="{BB962C8B-B14F-4D97-AF65-F5344CB8AC3E}">
        <p14:creationId xmlns:p14="http://schemas.microsoft.com/office/powerpoint/2010/main" val="99086098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err="1"/>
              <a:t>rect</a:t>
            </a:r>
            <a:r>
              <a:rPr lang="en-US" sz="3600" dirty="0"/>
              <a:t> also had an amazing college experience</a:t>
            </a:r>
            <a:r>
              <a:rPr lang="mr-IN" sz="3600" dirty="0"/>
              <a:t>…</a:t>
            </a: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9420" y="2201662"/>
            <a:ext cx="6563850" cy="415368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 rot="19851626">
            <a:off x="4650526" y="4672379"/>
            <a:ext cx="2121327" cy="648183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>
                <a:solidFill>
                  <a:srgbClr val="00B050"/>
                </a:solidFill>
              </a:rPr>
              <a:t>Location 5</a:t>
            </a:r>
            <a:endParaRPr lang="en-US" sz="2600" b="1" dirty="0">
              <a:solidFill>
                <a:srgbClr val="00B05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91270" y="2112886"/>
            <a:ext cx="2121327" cy="2084033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600" b="1" dirty="0">
                <a:solidFill>
                  <a:schemeClr val="bg1">
                    <a:lumMod val="75000"/>
                  </a:schemeClr>
                </a:solidFill>
              </a:rPr>
              <a:t>x = 0, y = 0</a:t>
            </a:r>
          </a:p>
          <a:p>
            <a:r>
              <a:rPr lang="en-US" sz="2600" b="1" dirty="0">
                <a:solidFill>
                  <a:schemeClr val="bg1">
                    <a:lumMod val="75000"/>
                  </a:schemeClr>
                </a:solidFill>
              </a:rPr>
              <a:t>width = 50</a:t>
            </a:r>
          </a:p>
          <a:p>
            <a:r>
              <a:rPr lang="en-US" sz="2600" b="1" dirty="0">
                <a:solidFill>
                  <a:schemeClr val="bg1">
                    <a:lumMod val="75000"/>
                  </a:schemeClr>
                </a:solidFill>
              </a:rPr>
              <a:t>height = 50</a:t>
            </a:r>
          </a:p>
          <a:p>
            <a:r>
              <a:rPr lang="en-US" sz="2300" b="1" dirty="0">
                <a:solidFill>
                  <a:srgbClr val="FF0000"/>
                </a:solidFill>
              </a:rPr>
              <a:t>Color = PINK</a:t>
            </a:r>
          </a:p>
          <a:p>
            <a:r>
              <a:rPr lang="en-US" sz="2600" b="1" dirty="0">
                <a:solidFill>
                  <a:schemeClr val="bg1">
                    <a:lumMod val="75000"/>
                  </a:schemeClr>
                </a:solidFill>
              </a:rPr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29165983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5181600"/>
          </a:xfrm>
        </p:spPr>
        <p:txBody>
          <a:bodyPr/>
          <a:lstStyle/>
          <a:p>
            <a:pPr marL="0" indent="0">
              <a:buNone/>
            </a:pPr>
            <a:r>
              <a:rPr lang="en-US" sz="3200" b="1" dirty="0">
                <a:latin typeface="Courier" charset="0"/>
                <a:ea typeface="Courier" charset="0"/>
                <a:cs typeface="Courier" charset="0"/>
              </a:rPr>
              <a:t>private void college2(</a:t>
            </a:r>
            <a:r>
              <a:rPr lang="en-US" sz="3200" b="1" dirty="0" err="1">
                <a:latin typeface="Courier" charset="0"/>
                <a:ea typeface="Courier" charset="0"/>
                <a:cs typeface="Courier" charset="0"/>
              </a:rPr>
              <a:t>GRect</a:t>
            </a:r>
            <a:r>
              <a:rPr lang="en-US" sz="3200" b="1" dirty="0">
                <a:latin typeface="Courier" charset="0"/>
                <a:ea typeface="Courier" charset="0"/>
                <a:cs typeface="Courier" charset="0"/>
              </a:rPr>
              <a:t> box) {</a:t>
            </a:r>
          </a:p>
          <a:p>
            <a:pPr marL="0" indent="0">
              <a:buNone/>
            </a:pPr>
            <a:r>
              <a:rPr lang="en-US" sz="3200" b="1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3200" b="1" dirty="0" err="1">
                <a:latin typeface="Courier" charset="0"/>
                <a:ea typeface="Courier" charset="0"/>
                <a:cs typeface="Courier" charset="0"/>
              </a:rPr>
              <a:t>box.setColor</a:t>
            </a:r>
            <a:r>
              <a:rPr lang="en-US" sz="3200" b="1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3200" b="1" dirty="0" err="1">
                <a:latin typeface="Courier" charset="0"/>
                <a:ea typeface="Courier" charset="0"/>
                <a:cs typeface="Courier" charset="0"/>
              </a:rPr>
              <a:t>Color.PINK</a:t>
            </a:r>
            <a:r>
              <a:rPr lang="en-US" sz="3200" b="1" dirty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pPr marL="0" indent="0">
              <a:buNone/>
            </a:pPr>
            <a:r>
              <a:rPr lang="en-US" sz="3200" b="1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mr-IN" sz="3800" dirty="0"/>
              <a:t>…</a:t>
            </a:r>
            <a:r>
              <a:rPr lang="en-US" sz="3800" dirty="0"/>
              <a:t>but it returned home different.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4323425" y="2823099"/>
            <a:ext cx="0" cy="399220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2093538" y="3092388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>
                <a:solidFill>
                  <a:srgbClr val="7030A0"/>
                </a:solidFill>
              </a:rPr>
              <a:t>run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022003" y="3092388"/>
            <a:ext cx="21842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>
                <a:solidFill>
                  <a:srgbClr val="7030A0"/>
                </a:solidFill>
              </a:rPr>
              <a:t>college2</a:t>
            </a:r>
          </a:p>
        </p:txBody>
      </p:sp>
      <p:cxnSp>
        <p:nvCxnSpPr>
          <p:cNvPr id="16" name="Straight Connector 15"/>
          <p:cNvCxnSpPr/>
          <p:nvPr/>
        </p:nvCxnSpPr>
        <p:spPr>
          <a:xfrm>
            <a:off x="1475174" y="3693906"/>
            <a:ext cx="5840028" cy="808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4404" y="4156443"/>
            <a:ext cx="2684025" cy="2658862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2169352" y="4394450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 err="1">
                <a:solidFill>
                  <a:srgbClr val="FF0000"/>
                </a:solidFill>
              </a:rPr>
              <a:t>rect</a:t>
            </a:r>
            <a:endParaRPr lang="en-US" sz="3400" b="1" dirty="0">
              <a:solidFill>
                <a:srgbClr val="FF0000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2082622" y="5014409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See location 5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533" y="4156443"/>
            <a:ext cx="2684025" cy="2658862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5540481" y="4394450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>
                <a:solidFill>
                  <a:srgbClr val="FF0000"/>
                </a:solidFill>
              </a:rPr>
              <a:t>box</a:t>
            </a:r>
          </a:p>
        </p:txBody>
      </p:sp>
      <p:sp>
        <p:nvSpPr>
          <p:cNvPr id="21" name="Rectangle 20"/>
          <p:cNvSpPr/>
          <p:nvPr/>
        </p:nvSpPr>
        <p:spPr>
          <a:xfrm>
            <a:off x="5453751" y="5014409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See location 5</a:t>
            </a:r>
          </a:p>
        </p:txBody>
      </p:sp>
      <p:sp>
        <p:nvSpPr>
          <p:cNvPr id="22" name="Oval Callout 21"/>
          <p:cNvSpPr/>
          <p:nvPr/>
        </p:nvSpPr>
        <p:spPr>
          <a:xfrm>
            <a:off x="5985550" y="3786436"/>
            <a:ext cx="2441359" cy="608014"/>
          </a:xfrm>
          <a:prstGeom prst="wedgeEllipseCallout">
            <a:avLst>
              <a:gd name="adj1" fmla="val -36130"/>
              <a:gd name="adj2" fmla="val 10554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>
                <a:solidFill>
                  <a:sysClr val="windowText" lastClr="000000"/>
                </a:solidFill>
              </a:rPr>
              <a:t>I’m pink!</a:t>
            </a:r>
          </a:p>
        </p:txBody>
      </p:sp>
    </p:spTree>
    <p:extLst>
      <p:ext uri="{BB962C8B-B14F-4D97-AF65-F5344CB8AC3E}">
        <p14:creationId xmlns:p14="http://schemas.microsoft.com/office/powerpoint/2010/main" val="33236395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5181600"/>
          </a:xfrm>
        </p:spPr>
        <p:txBody>
          <a:bodyPr/>
          <a:lstStyle/>
          <a:p>
            <a:pPr marL="0" indent="0">
              <a:buNone/>
            </a:pPr>
            <a:r>
              <a:rPr lang="en-US" sz="3200" b="1" dirty="0">
                <a:latin typeface="Courier" charset="0"/>
                <a:ea typeface="Courier" charset="0"/>
                <a:cs typeface="Courier" charset="0"/>
              </a:rPr>
              <a:t>private void college2(</a:t>
            </a:r>
            <a:r>
              <a:rPr lang="en-US" sz="3200" b="1" dirty="0" err="1">
                <a:latin typeface="Courier" charset="0"/>
                <a:ea typeface="Courier" charset="0"/>
                <a:cs typeface="Courier" charset="0"/>
              </a:rPr>
              <a:t>GRect</a:t>
            </a:r>
            <a:r>
              <a:rPr lang="en-US" sz="3200" b="1" dirty="0">
                <a:latin typeface="Courier" charset="0"/>
                <a:ea typeface="Courier" charset="0"/>
                <a:cs typeface="Courier" charset="0"/>
              </a:rPr>
              <a:t> box) {</a:t>
            </a:r>
          </a:p>
          <a:p>
            <a:pPr marL="0" indent="0">
              <a:buNone/>
            </a:pPr>
            <a:r>
              <a:rPr lang="en-US" sz="3200" b="1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3200" b="1" dirty="0" err="1">
                <a:latin typeface="Courier" charset="0"/>
                <a:ea typeface="Courier" charset="0"/>
                <a:cs typeface="Courier" charset="0"/>
              </a:rPr>
              <a:t>box.setColor</a:t>
            </a:r>
            <a:r>
              <a:rPr lang="en-US" sz="3200" b="1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3200" b="1" dirty="0" err="1">
                <a:latin typeface="Courier" charset="0"/>
                <a:ea typeface="Courier" charset="0"/>
                <a:cs typeface="Courier" charset="0"/>
              </a:rPr>
              <a:t>Color.PINK</a:t>
            </a:r>
            <a:r>
              <a:rPr lang="en-US" sz="3200" b="1" dirty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pPr marL="0" indent="0">
              <a:buNone/>
            </a:pPr>
            <a:r>
              <a:rPr lang="en-US" sz="3200" b="1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mr-IN" sz="3800" dirty="0"/>
              <a:t>…</a:t>
            </a:r>
            <a:r>
              <a:rPr lang="en-US" sz="3800" dirty="0"/>
              <a:t>but it returned home different.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4323425" y="2823099"/>
            <a:ext cx="0" cy="399220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2093538" y="3092388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>
                <a:solidFill>
                  <a:srgbClr val="7030A0"/>
                </a:solidFill>
              </a:rPr>
              <a:t>run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022003" y="3092388"/>
            <a:ext cx="21842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>
                <a:solidFill>
                  <a:srgbClr val="7030A0"/>
                </a:solidFill>
              </a:rPr>
              <a:t>college2</a:t>
            </a:r>
          </a:p>
        </p:txBody>
      </p:sp>
      <p:cxnSp>
        <p:nvCxnSpPr>
          <p:cNvPr id="16" name="Straight Connector 15"/>
          <p:cNvCxnSpPr/>
          <p:nvPr/>
        </p:nvCxnSpPr>
        <p:spPr>
          <a:xfrm>
            <a:off x="1475174" y="3693906"/>
            <a:ext cx="5840028" cy="808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4404" y="4156443"/>
            <a:ext cx="2684025" cy="2658862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2169352" y="4394450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 err="1">
                <a:solidFill>
                  <a:srgbClr val="FF0000"/>
                </a:solidFill>
              </a:rPr>
              <a:t>rect</a:t>
            </a:r>
            <a:endParaRPr lang="en-US" sz="3400" b="1" dirty="0">
              <a:solidFill>
                <a:srgbClr val="FF0000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2082622" y="5014409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See location 5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533" y="4156443"/>
            <a:ext cx="2684025" cy="2658862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5540481" y="4394450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>
                <a:solidFill>
                  <a:srgbClr val="FF0000"/>
                </a:solidFill>
              </a:rPr>
              <a:t>box</a:t>
            </a:r>
          </a:p>
        </p:txBody>
      </p:sp>
      <p:sp>
        <p:nvSpPr>
          <p:cNvPr id="21" name="Rectangle 20"/>
          <p:cNvSpPr/>
          <p:nvPr/>
        </p:nvSpPr>
        <p:spPr>
          <a:xfrm>
            <a:off x="5453751" y="5014409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See location 5</a:t>
            </a:r>
          </a:p>
        </p:txBody>
      </p:sp>
      <p:sp>
        <p:nvSpPr>
          <p:cNvPr id="22" name="Oval Callout 21"/>
          <p:cNvSpPr/>
          <p:nvPr/>
        </p:nvSpPr>
        <p:spPr>
          <a:xfrm>
            <a:off x="5985550" y="3786436"/>
            <a:ext cx="2441359" cy="608014"/>
          </a:xfrm>
          <a:prstGeom prst="wedgeEllipseCallout">
            <a:avLst>
              <a:gd name="adj1" fmla="val -36130"/>
              <a:gd name="adj2" fmla="val 10554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>
                <a:solidFill>
                  <a:sysClr val="windowText" lastClr="000000"/>
                </a:solidFill>
              </a:rPr>
              <a:t>I’m pink!</a:t>
            </a:r>
          </a:p>
        </p:txBody>
      </p:sp>
      <p:sp>
        <p:nvSpPr>
          <p:cNvPr id="23" name="Oval Callout 22"/>
          <p:cNvSpPr/>
          <p:nvPr/>
        </p:nvSpPr>
        <p:spPr>
          <a:xfrm>
            <a:off x="38474" y="3092388"/>
            <a:ext cx="2172067" cy="1700135"/>
          </a:xfrm>
          <a:prstGeom prst="wedgeEllipseCallout">
            <a:avLst>
              <a:gd name="adj1" fmla="val 50890"/>
              <a:gd name="adj2" fmla="val 418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>
                <a:solidFill>
                  <a:sysClr val="windowText" lastClr="000000"/>
                </a:solidFill>
              </a:rPr>
              <a:t>Hey, what gives? I’m pink now too!</a:t>
            </a:r>
          </a:p>
        </p:txBody>
      </p:sp>
    </p:spTree>
    <p:extLst>
      <p:ext uri="{BB962C8B-B14F-4D97-AF65-F5344CB8AC3E}">
        <p14:creationId xmlns:p14="http://schemas.microsoft.com/office/powerpoint/2010/main" val="214551175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5181600"/>
          </a:xfrm>
        </p:spPr>
        <p:txBody>
          <a:bodyPr/>
          <a:lstStyle/>
          <a:p>
            <a:pPr marL="0" indent="0">
              <a:buNone/>
            </a:pPr>
            <a:r>
              <a:rPr lang="en-US" sz="4200" b="1" dirty="0">
                <a:latin typeface="Courier" charset="0"/>
                <a:ea typeface="Courier" charset="0"/>
                <a:cs typeface="Courier" charset="0"/>
              </a:rPr>
              <a:t>college(</a:t>
            </a:r>
            <a:r>
              <a:rPr lang="en-US" sz="4200" b="1" dirty="0" err="1">
                <a:latin typeface="Courier" charset="0"/>
                <a:ea typeface="Courier" charset="0"/>
                <a:cs typeface="Courier" charset="0"/>
              </a:rPr>
              <a:t>rect</a:t>
            </a:r>
            <a:r>
              <a:rPr lang="en-US" sz="4200" b="1" dirty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pPr marL="0" indent="0">
              <a:buNone/>
            </a:pPr>
            <a:r>
              <a:rPr lang="en-US" sz="4200" b="1" dirty="0">
                <a:latin typeface="Courier" charset="0"/>
                <a:ea typeface="Courier" charset="0"/>
                <a:cs typeface="Courier" charset="0"/>
              </a:rPr>
              <a:t>add(</a:t>
            </a:r>
            <a:r>
              <a:rPr lang="en-US" sz="4200" b="1" dirty="0" err="1">
                <a:latin typeface="Courier" charset="0"/>
                <a:ea typeface="Courier" charset="0"/>
                <a:cs typeface="Courier" charset="0"/>
              </a:rPr>
              <a:t>rect</a:t>
            </a:r>
            <a:r>
              <a:rPr lang="en-US" sz="4200" b="1" dirty="0">
                <a:latin typeface="Courier" charset="0"/>
                <a:ea typeface="Courier" charset="0"/>
                <a:cs typeface="Courier" charset="0"/>
              </a:rPr>
              <a:t>);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mr-IN" sz="3800" dirty="0"/>
              <a:t>…</a:t>
            </a:r>
            <a:r>
              <a:rPr lang="en-US" sz="3800" dirty="0"/>
              <a:t>but it returned home different.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9384" y="4199138"/>
            <a:ext cx="2684025" cy="265886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174332" y="4437145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 err="1">
                <a:solidFill>
                  <a:srgbClr val="FF0000"/>
                </a:solidFill>
              </a:rPr>
              <a:t>rect</a:t>
            </a:r>
            <a:endParaRPr lang="en-US" sz="3400" b="1" dirty="0">
              <a:solidFill>
                <a:srgbClr val="FF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087602" y="5057104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See location 5</a:t>
            </a:r>
          </a:p>
        </p:txBody>
      </p:sp>
      <p:sp>
        <p:nvSpPr>
          <p:cNvPr id="14" name="Oval Callout 13"/>
          <p:cNvSpPr/>
          <p:nvPr/>
        </p:nvSpPr>
        <p:spPr>
          <a:xfrm>
            <a:off x="4621397" y="2426570"/>
            <a:ext cx="4522603" cy="1581592"/>
          </a:xfrm>
          <a:prstGeom prst="wedgeEllipseCallout">
            <a:avLst>
              <a:gd name="adj1" fmla="val -48768"/>
              <a:gd name="adj2" fmla="val 832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>
                <a:solidFill>
                  <a:sysClr val="windowText" lastClr="000000"/>
                </a:solidFill>
              </a:rPr>
              <a:t>I’m </a:t>
            </a:r>
            <a:r>
              <a:rPr lang="en-US" sz="2600" dirty="0" err="1">
                <a:solidFill>
                  <a:sysClr val="windowText" lastClr="000000"/>
                </a:solidFill>
              </a:rPr>
              <a:t>baaaaack</a:t>
            </a:r>
            <a:r>
              <a:rPr lang="en-US" sz="2600" dirty="0">
                <a:solidFill>
                  <a:sysClr val="windowText" lastClr="000000"/>
                </a:solidFill>
              </a:rPr>
              <a:t>! But now I’m pink</a:t>
            </a:r>
            <a:r>
              <a:rPr lang="mr-IN" sz="2600" dirty="0">
                <a:solidFill>
                  <a:sysClr val="windowText" lastClr="000000"/>
                </a:solidFill>
              </a:rPr>
              <a:t>…</a:t>
            </a:r>
            <a:endParaRPr lang="en-US" sz="26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6162762"/>
      </p:ext>
    </p:extLst>
  </p:cSld>
  <p:clrMapOvr>
    <a:masterClrMapping/>
  </p:clrMapOvr>
</p:sld>
</file>

<file path=ppt/theme/theme1.xml><?xml version="1.0" encoding="utf-8"?>
<a:theme xmlns:a="http://schemas.openxmlformats.org/drawingml/2006/main" name="DarkRedTop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Tahoma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DarkRedTop" id="{ED291D7B-52D5-7F4D-8D0F-478BBECA120D}" vid="{49A1DCBC-0F56-6B46-960A-7A45F67CC71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DarkRedTop</Template>
  <TotalTime>4614</TotalTime>
  <Words>3857</Words>
  <Application>Microsoft Macintosh PowerPoint</Application>
  <PresentationFormat>On-screen Show (4:3)</PresentationFormat>
  <Paragraphs>925</Paragraphs>
  <Slides>124</Slides>
  <Notes>49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124</vt:i4>
      </vt:variant>
    </vt:vector>
  </HeadingPairs>
  <TitlesOfParts>
    <vt:vector size="138" baseType="lpstr">
      <vt:lpstr>ＭＳ Ｐゴシック</vt:lpstr>
      <vt:lpstr>Andale Mono</vt:lpstr>
      <vt:lpstr>Arial</vt:lpstr>
      <vt:lpstr>Calibri</vt:lpstr>
      <vt:lpstr>Chalkboard</vt:lpstr>
      <vt:lpstr>Comic Sans MS</vt:lpstr>
      <vt:lpstr>Consolas</vt:lpstr>
      <vt:lpstr>Courier</vt:lpstr>
      <vt:lpstr>Mangal</vt:lpstr>
      <vt:lpstr>Tahoma</vt:lpstr>
      <vt:lpstr>Times New Roman</vt:lpstr>
      <vt:lpstr>Verdana</vt:lpstr>
      <vt:lpstr>Wingdings</vt:lpstr>
      <vt:lpstr>DarkRedTop</vt:lpstr>
      <vt:lpstr>CS 106A, Lecture 15 Events and Memory</vt:lpstr>
      <vt:lpstr>PowerPoint Presentation</vt:lpstr>
      <vt:lpstr>Plan for Today</vt:lpstr>
      <vt:lpstr>Plan for Today</vt:lpstr>
      <vt:lpstr>Events</vt:lpstr>
      <vt:lpstr>Events</vt:lpstr>
      <vt:lpstr>Types of Mouse Events</vt:lpstr>
      <vt:lpstr>MouseEvent Objects</vt:lpstr>
      <vt:lpstr>Example: Doodler</vt:lpstr>
      <vt:lpstr>Doodler</vt:lpstr>
      <vt:lpstr>Instance Variables</vt:lpstr>
      <vt:lpstr>Whack-A-Mole</vt:lpstr>
      <vt:lpstr>Exception</vt:lpstr>
      <vt:lpstr>Whack-A-Null?</vt:lpstr>
      <vt:lpstr>Whack-A-Null?</vt:lpstr>
      <vt:lpstr>Whack-A-Mole!</vt:lpstr>
      <vt:lpstr>Plan for Today</vt:lpstr>
      <vt:lpstr>A Boolean Aside</vt:lpstr>
      <vt:lpstr>A Boolean Aside</vt:lpstr>
      <vt:lpstr>A Boolean Aside</vt:lpstr>
      <vt:lpstr>A Boolean Aside</vt:lpstr>
      <vt:lpstr>A Boolean Aside</vt:lpstr>
      <vt:lpstr>A Boolean Aside</vt:lpstr>
      <vt:lpstr>A Boolean Aside</vt:lpstr>
      <vt:lpstr>A Boolean Aside</vt:lpstr>
      <vt:lpstr>A Boolean Aside</vt:lpstr>
      <vt:lpstr>Plan for Today</vt:lpstr>
      <vt:lpstr>PowerPoint Presentation</vt:lpstr>
      <vt:lpstr>PowerPoint Presentation</vt:lpstr>
      <vt:lpstr>PowerPoint Presentation</vt:lpstr>
      <vt:lpstr>PowerPoint Presentation</vt:lpstr>
      <vt:lpstr>…a variable x was born!</vt:lpstr>
      <vt:lpstr>…a variable x was born!</vt:lpstr>
      <vt:lpstr>x was a primitive variable…</vt:lpstr>
      <vt:lpstr>…and its parents loved it very much.</vt:lpstr>
      <vt:lpstr>…and its parents loved it very much.</vt:lpstr>
      <vt:lpstr>PowerPoint Presentation</vt:lpstr>
      <vt:lpstr>…and a variable rect was born!</vt:lpstr>
      <vt:lpstr>rect was an object variable…</vt:lpstr>
      <vt:lpstr>…and its parents loved it very much.</vt:lpstr>
      <vt:lpstr>…and its parents loved it very much.</vt:lpstr>
      <vt:lpstr>…but rect’s box was not big enough for an object!</vt:lpstr>
      <vt:lpstr>…so they stored the information in a bigger box somewhere else.</vt:lpstr>
      <vt:lpstr>PowerPoint Presentation</vt:lpstr>
      <vt:lpstr>…x makes a new friend!</vt:lpstr>
      <vt:lpstr>…x makes a new friend!</vt:lpstr>
      <vt:lpstr>…x makes a new friend!</vt:lpstr>
      <vt:lpstr>…x makes a new friend!</vt:lpstr>
      <vt:lpstr>They can use == to compare values.</vt:lpstr>
      <vt:lpstr>They can use == to compare values.</vt:lpstr>
      <vt:lpstr>PowerPoint Presentation</vt:lpstr>
      <vt:lpstr>rect also makes a new friend!</vt:lpstr>
      <vt:lpstr>Rect also makes a new friend!</vt:lpstr>
      <vt:lpstr>Rect also makes a new friend!</vt:lpstr>
      <vt:lpstr>Rect also makes a new friend!</vt:lpstr>
      <vt:lpstr>PowerPoint Presentation</vt:lpstr>
      <vt:lpstr>…something goes wrong.</vt:lpstr>
      <vt:lpstr>…something goes wrong.</vt:lpstr>
      <vt:lpstr>…something goes wrong.</vt:lpstr>
      <vt:lpstr>…something goes wrong.</vt:lpstr>
      <vt:lpstr>…something goes wrong.</vt:lpstr>
      <vt:lpstr>…something goes wrong.</vt:lpstr>
      <vt:lpstr>…something goes wrong.</vt:lpstr>
      <vt:lpstr>PowerPoint Presentation</vt:lpstr>
      <vt:lpstr>One day, they wanted a twin.</vt:lpstr>
      <vt:lpstr>One day, they wanted a twin.</vt:lpstr>
      <vt:lpstr>…so x2 was born!</vt:lpstr>
      <vt:lpstr>…so x2 was born!</vt:lpstr>
      <vt:lpstr>…so x2 was born!</vt:lpstr>
      <vt:lpstr>…so x2 was born!</vt:lpstr>
      <vt:lpstr>Then, they wanted a twin for rect, too.</vt:lpstr>
      <vt:lpstr>…so rect2 was born!</vt:lpstr>
      <vt:lpstr>…so rect2 was born!</vt:lpstr>
      <vt:lpstr>…so rect2 was born!</vt:lpstr>
      <vt:lpstr>…so they went to location 5 and changed the color to blue.</vt:lpstr>
      <vt:lpstr>But something went wrong…</vt:lpstr>
      <vt:lpstr>But something went wrong…</vt:lpstr>
      <vt:lpstr>But something went wrong…</vt:lpstr>
      <vt:lpstr>But something went wrong…</vt:lpstr>
      <vt:lpstr>But something went wrong…</vt:lpstr>
      <vt:lpstr>But something went wrong…</vt:lpstr>
      <vt:lpstr>But something went wrong…</vt:lpstr>
      <vt:lpstr>But something went wrong…</vt:lpstr>
      <vt:lpstr>PowerPoint Presentation</vt:lpstr>
      <vt:lpstr>X grew up, and went to college.</vt:lpstr>
      <vt:lpstr>X grew up, and went to college.</vt:lpstr>
      <vt:lpstr>X grew up, and went to college.</vt:lpstr>
      <vt:lpstr>x had an amazing college experience…</vt:lpstr>
      <vt:lpstr>...but ultimately returned home the same.</vt:lpstr>
      <vt:lpstr>…but ultimately returned home the same.</vt:lpstr>
      <vt:lpstr>…but ultimately returned home the same.</vt:lpstr>
      <vt:lpstr>rect grew up too, and also went to college.</vt:lpstr>
      <vt:lpstr>rect grew up too, and also went to college.</vt:lpstr>
      <vt:lpstr>rect grew up too, and also went to college.</vt:lpstr>
      <vt:lpstr>rect also had an amazing college experience…</vt:lpstr>
      <vt:lpstr>rect also had an amazing college experience…</vt:lpstr>
      <vt:lpstr>…but it returned home different.</vt:lpstr>
      <vt:lpstr>…but it returned home different.</vt:lpstr>
      <vt:lpstr>…but it returned home different.</vt:lpstr>
      <vt:lpstr>…but it returned home different.</vt:lpstr>
      <vt:lpstr>…but it returned home different.</vt:lpstr>
      <vt:lpstr>…but it returned home different.</vt:lpstr>
      <vt:lpstr>…but it returned home different.</vt:lpstr>
      <vt:lpstr>PowerPoint Presentation</vt:lpstr>
      <vt:lpstr>Primitives vs. Objects</vt:lpstr>
      <vt:lpstr>PowerPoint Presentation</vt:lpstr>
      <vt:lpstr>Practice</vt:lpstr>
      <vt:lpstr>Practice</vt:lpstr>
      <vt:lpstr>PowerPoint Presentation</vt:lpstr>
      <vt:lpstr>Practice</vt:lpstr>
      <vt:lpstr>Practice</vt:lpstr>
      <vt:lpstr>PowerPoint Presentation</vt:lpstr>
      <vt:lpstr>Practice</vt:lpstr>
      <vt:lpstr>Practice</vt:lpstr>
      <vt:lpstr>Primitives vs. Objects</vt:lpstr>
      <vt:lpstr>getElementAt</vt:lpstr>
      <vt:lpstr>One-Pager: Stack/Heap</vt:lpstr>
      <vt:lpstr>Plan for Today</vt:lpstr>
      <vt:lpstr>Revisiting Whack-A-Mole</vt:lpstr>
      <vt:lpstr>Plan for Today</vt:lpstr>
      <vt:lpstr>Midterm</vt:lpstr>
      <vt:lpstr>Midterm</vt:lpstr>
      <vt:lpstr>Midterm</vt:lpstr>
      <vt:lpstr>Recap</vt:lpstr>
    </vt:vector>
  </TitlesOfParts>
  <Company/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Nick Troccoli</dc:creator>
  <cp:lastModifiedBy>Colin Kincaid</cp:lastModifiedBy>
  <cp:revision>273</cp:revision>
  <cp:lastPrinted>2017-07-20T12:38:28Z</cp:lastPrinted>
  <dcterms:created xsi:type="dcterms:W3CDTF">2017-04-27T05:20:22Z</dcterms:created>
  <dcterms:modified xsi:type="dcterms:W3CDTF">2018-07-19T06:52:12Z</dcterms:modified>
</cp:coreProperties>
</file>